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9"/>
  </p:notesMasterIdLst>
  <p:handoutMasterIdLst>
    <p:handoutMasterId r:id="rId40"/>
  </p:handoutMasterIdLst>
  <p:sldIdLst>
    <p:sldId id="257" r:id="rId5"/>
    <p:sldId id="258" r:id="rId6"/>
    <p:sldId id="268" r:id="rId7"/>
    <p:sldId id="269" r:id="rId8"/>
    <p:sldId id="272" r:id="rId9"/>
    <p:sldId id="277" r:id="rId10"/>
    <p:sldId id="270" r:id="rId11"/>
    <p:sldId id="273" r:id="rId12"/>
    <p:sldId id="278" r:id="rId13"/>
    <p:sldId id="279" r:id="rId14"/>
    <p:sldId id="280" r:id="rId15"/>
    <p:sldId id="281" r:id="rId16"/>
    <p:sldId id="282" r:id="rId17"/>
    <p:sldId id="284" r:id="rId18"/>
    <p:sldId id="285" r:id="rId19"/>
    <p:sldId id="286" r:id="rId20"/>
    <p:sldId id="287" r:id="rId21"/>
    <p:sldId id="288" r:id="rId22"/>
    <p:sldId id="290" r:id="rId23"/>
    <p:sldId id="291" r:id="rId24"/>
    <p:sldId id="292" r:id="rId25"/>
    <p:sldId id="294" r:id="rId26"/>
    <p:sldId id="293" r:id="rId27"/>
    <p:sldId id="295" r:id="rId28"/>
    <p:sldId id="296" r:id="rId29"/>
    <p:sldId id="297" r:id="rId30"/>
    <p:sldId id="298" r:id="rId31"/>
    <p:sldId id="299" r:id="rId32"/>
    <p:sldId id="300" r:id="rId33"/>
    <p:sldId id="301" r:id="rId34"/>
    <p:sldId id="302" r:id="rId35"/>
    <p:sldId id="283" r:id="rId36"/>
    <p:sldId id="275"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7949" autoAdjust="0"/>
  </p:normalViewPr>
  <p:slideViewPr>
    <p:cSldViewPr snapToGrid="0" showGuides="1">
      <p:cViewPr varScale="1">
        <p:scale>
          <a:sx n="120" d="100"/>
          <a:sy n="120" d="100"/>
        </p:scale>
        <p:origin x="84"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12/16/2023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42867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90460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2106809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3900531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740146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184973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679794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218120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1117044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387722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370625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986395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4234384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23</a:t>
            </a:fld>
            <a:endParaRPr lang="en-US"/>
          </a:p>
        </p:txBody>
      </p:sp>
    </p:spTree>
    <p:extLst>
      <p:ext uri="{BB962C8B-B14F-4D97-AF65-F5344CB8AC3E}">
        <p14:creationId xmlns:p14="http://schemas.microsoft.com/office/powerpoint/2010/main" val="3906125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369249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1637275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27</a:t>
            </a:fld>
            <a:endParaRPr lang="en-US"/>
          </a:p>
        </p:txBody>
      </p:sp>
    </p:spTree>
    <p:extLst>
      <p:ext uri="{BB962C8B-B14F-4D97-AF65-F5344CB8AC3E}">
        <p14:creationId xmlns:p14="http://schemas.microsoft.com/office/powerpoint/2010/main" val="2309513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33</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34</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422152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456554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smtClean="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smtClean="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smtClean="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12/16/2023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GB" b="0" dirty="0"/>
              <a:t>ANALYSE DE DONNÉES</a:t>
            </a:r>
            <a:endParaRPr lang="en-US"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GB" dirty="0"/>
              <a:t>ANALYSE de l'Indice des Prix des Maisons (HPI) </a:t>
            </a:r>
            <a:endParaRPr lang="en-US" dirty="0"/>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4" name="Rectangle 3"/>
          <p:cNvSpPr/>
          <p:nvPr/>
        </p:nvSpPr>
        <p:spPr>
          <a:xfrm>
            <a:off x="6190407" y="1088955"/>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aphicFrame>
        <p:nvGraphicFramePr>
          <p:cNvPr id="5" name="Table 4"/>
          <p:cNvGraphicFramePr>
            <a:graphicFrameLocks noGrp="1"/>
          </p:cNvGraphicFramePr>
          <p:nvPr>
            <p:extLst>
              <p:ext uri="{D42A27DB-BD31-4B8C-83A1-F6EECF244321}">
                <p14:modId xmlns:p14="http://schemas.microsoft.com/office/powerpoint/2010/main" val="1722087198"/>
              </p:ext>
            </p:extLst>
          </p:nvPr>
        </p:nvGraphicFramePr>
        <p:xfrm>
          <a:off x="9152008" y="5438361"/>
          <a:ext cx="2335142" cy="731520"/>
        </p:xfrm>
        <a:graphic>
          <a:graphicData uri="http://schemas.openxmlformats.org/drawingml/2006/table">
            <a:tbl>
              <a:tblPr/>
              <a:tblGrid>
                <a:gridCol w="2335142">
                  <a:extLst>
                    <a:ext uri="{9D8B030D-6E8A-4147-A177-3AD203B41FA5}">
                      <a16:colId xmlns:a16="http://schemas.microsoft.com/office/drawing/2014/main" val="255150990"/>
                    </a:ext>
                  </a:extLst>
                </a:gridCol>
              </a:tblGrid>
              <a:tr h="203835">
                <a:tc>
                  <a:txBody>
                    <a:bodyPr/>
                    <a:lstStyle/>
                    <a:p>
                      <a:pPr rtl="0" fontAlgn="t">
                        <a:spcBef>
                          <a:spcPts val="0"/>
                        </a:spcBef>
                        <a:spcAft>
                          <a:spcPts val="0"/>
                        </a:spcAft>
                      </a:pPr>
                      <a:r>
                        <a:rPr lang="en-GB" sz="1800" b="0" i="0" u="sng" dirty="0">
                          <a:solidFill>
                            <a:srgbClr val="000000"/>
                          </a:solidFill>
                          <a:effectLst/>
                          <a:latin typeface="+mn-lt"/>
                        </a:rPr>
                        <a:t>SUPERVISÉ PAR :</a:t>
                      </a:r>
                      <a:endParaRPr lang="en-GB" sz="1800" dirty="0">
                        <a:effectLst/>
                        <a:latin typeface="+mn-lt"/>
                      </a:endParaRPr>
                    </a:p>
                  </a:txBody>
                  <a:tcPr marL="68580" marR="68580">
                    <a:lnL>
                      <a:noFill/>
                    </a:lnL>
                    <a:lnR>
                      <a:noFill/>
                    </a:lnR>
                    <a:lnT>
                      <a:noFill/>
                    </a:lnT>
                    <a:lnB>
                      <a:noFill/>
                    </a:lnB>
                  </a:tcPr>
                </a:tc>
                <a:extLst>
                  <a:ext uri="{0D108BD9-81ED-4DB2-BD59-A6C34878D82A}">
                    <a16:rowId xmlns:a16="http://schemas.microsoft.com/office/drawing/2014/main" val="4093725103"/>
                  </a:ext>
                </a:extLst>
              </a:tr>
              <a:tr h="210185">
                <a:tc>
                  <a:txBody>
                    <a:bodyPr/>
                    <a:lstStyle/>
                    <a:p>
                      <a:pPr algn="ctr" rtl="0" fontAlgn="t">
                        <a:spcBef>
                          <a:spcPts val="0"/>
                        </a:spcBef>
                        <a:spcAft>
                          <a:spcPts val="0"/>
                        </a:spcAft>
                      </a:pPr>
                      <a:r>
                        <a:rPr lang="en-GB" sz="1800" b="0" i="0" u="none" strike="noStrike" dirty="0">
                          <a:solidFill>
                            <a:srgbClr val="000000"/>
                          </a:solidFill>
                          <a:effectLst/>
                          <a:latin typeface="+mn-lt"/>
                        </a:rPr>
                        <a:t>Dr. M.FAREH</a:t>
                      </a:r>
                      <a:endParaRPr lang="en-GB" sz="1800" dirty="0">
                        <a:effectLst/>
                        <a:latin typeface="+mn-lt"/>
                      </a:endParaRPr>
                    </a:p>
                  </a:txBody>
                  <a:tcPr marL="68580" marR="68580">
                    <a:lnL>
                      <a:noFill/>
                    </a:lnL>
                    <a:lnR>
                      <a:noFill/>
                    </a:lnR>
                    <a:lnT>
                      <a:noFill/>
                    </a:lnT>
                    <a:lnB>
                      <a:noFill/>
                    </a:lnB>
                  </a:tcPr>
                </a:tc>
                <a:extLst>
                  <a:ext uri="{0D108BD9-81ED-4DB2-BD59-A6C34878D82A}">
                    <a16:rowId xmlns:a16="http://schemas.microsoft.com/office/drawing/2014/main" val="440788277"/>
                  </a:ext>
                </a:extLst>
              </a:tr>
            </a:tbl>
          </a:graphicData>
        </a:graphic>
      </p:graphicFrame>
      <p:sp>
        <p:nvSpPr>
          <p:cNvPr id="6" name="Rectangle 1"/>
          <p:cNvSpPr>
            <a:spLocks noChangeArrowheads="1"/>
          </p:cNvSpPr>
          <p:nvPr/>
        </p:nvSpPr>
        <p:spPr bwMode="auto">
          <a:xfrm>
            <a:off x="7334839" y="5119829"/>
            <a:ext cx="3832027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737989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a:t>
            </a:r>
            <a:r>
              <a:rPr lang="en-GB" dirty="0" smtClean="0"/>
              <a:t>‘place_name'</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7" name="TextBox 6"/>
          <p:cNvSpPr txBox="1"/>
          <p:nvPr/>
        </p:nvSpPr>
        <p:spPr>
          <a:xfrm>
            <a:off x="758921" y="1205571"/>
            <a:ext cx="10613547" cy="1077218"/>
          </a:xfrm>
          <a:prstGeom prst="rect">
            <a:avLst/>
          </a:prstGeom>
          <a:noFill/>
        </p:spPr>
        <p:txBody>
          <a:bodyPr wrap="none" rtlCol="0">
            <a:spAutoFit/>
          </a:bodyPr>
          <a:lstStyle/>
          <a:p>
            <a:pPr fontAlgn="base"/>
            <a:r>
              <a:rPr lang="en-GB" dirty="0" smtClean="0"/>
              <a:t>      comporte </a:t>
            </a:r>
            <a:r>
              <a:rPr lang="en-GB" dirty="0"/>
              <a:t>un total de 466 valeurs </a:t>
            </a:r>
            <a:r>
              <a:rPr lang="en-GB" dirty="0" smtClean="0"/>
              <a:t>uniques</a:t>
            </a:r>
          </a:p>
          <a:p>
            <a:r>
              <a:rPr lang="en-GB" dirty="0"/>
              <a:t>10 premiers lieux ont tous une fréquence de 850, ce qui suggère une uniformité apparente dans ces catégories.</a:t>
            </a:r>
            <a:endParaRPr lang="en-GB" sz="1400" dirty="0"/>
          </a:p>
          <a:p>
            <a:r>
              <a:rPr lang="en-GB" sz="1400" dirty="0"/>
              <a:t/>
            </a:r>
            <a:br>
              <a:rPr lang="en-GB" sz="1400" dirty="0"/>
            </a:br>
            <a:endParaRPr lang="en-GB" sz="1400" dirty="0"/>
          </a:p>
        </p:txBody>
      </p:sp>
      <p:sp>
        <p:nvSpPr>
          <p:cNvPr id="10" name="TextBox 9"/>
          <p:cNvSpPr txBox="1"/>
          <p:nvPr/>
        </p:nvSpPr>
        <p:spPr>
          <a:xfrm>
            <a:off x="7806888" y="5945790"/>
            <a:ext cx="3556808" cy="369332"/>
          </a:xfrm>
          <a:prstGeom prst="rect">
            <a:avLst/>
          </a:prstGeom>
          <a:noFill/>
        </p:spPr>
        <p:txBody>
          <a:bodyPr wrap="none" rtlCol="0">
            <a:spAutoFit/>
          </a:bodyPr>
          <a:lstStyle/>
          <a:p>
            <a:r>
              <a:rPr lang="en-GB" i="1" dirty="0"/>
              <a:t>Diagramme circulaire de </a:t>
            </a:r>
            <a:r>
              <a:rPr lang="en-GB" b="1" dirty="0"/>
              <a:t>hpi_flavor</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1628324" y="5945790"/>
            <a:ext cx="3617722" cy="369332"/>
          </a:xfrm>
          <a:prstGeom prst="rect">
            <a:avLst/>
          </a:prstGeom>
          <a:noFill/>
        </p:spPr>
        <p:txBody>
          <a:bodyPr wrap="none" rtlCol="0">
            <a:spAutoFit/>
          </a:bodyPr>
          <a:lstStyle/>
          <a:p>
            <a:r>
              <a:rPr lang="en-GB" i="1" dirty="0"/>
              <a:t>Diagramme de tuyaux de </a:t>
            </a:r>
            <a:r>
              <a:rPr lang="en-GB" b="1" dirty="0"/>
              <a:t>hpi_flavor</a:t>
            </a:r>
            <a:r>
              <a:rPr lang="en-GB" i="1" dirty="0" smtClean="0"/>
              <a:t>'</a:t>
            </a:r>
            <a:endParaRPr lang="en-GB" dirty="0"/>
          </a:p>
        </p:txBody>
      </p:sp>
      <p:pic>
        <p:nvPicPr>
          <p:cNvPr id="10242" name="Picture 2" descr="https://lh7-us.googleusercontent.com/fpOc5zYZM6mldiiRhpBzmn9g_TOJcTNttIr176rKsNLgRHf-ZrR1Plf83gjNhsdnbRMAwIvpdvGhpbasLg1JvhAD4_ABhS-02Vcgt6UdNZL-xUMi2fLCUGvhnYQ8JhH5UzkAGro4FoqC"/>
          <p:cNvPicPr>
            <a:picLocks noChangeAspect="1" noChangeArrowheads="1"/>
          </p:cNvPicPr>
          <p:nvPr/>
        </p:nvPicPr>
        <p:blipFill rotWithShape="1">
          <a:blip r:embed="rId3">
            <a:extLst>
              <a:ext uri="{28A0092B-C50C-407E-A947-70E740481C1C}">
                <a14:useLocalDpi xmlns:a14="http://schemas.microsoft.com/office/drawing/2010/main" val="0"/>
              </a:ext>
            </a:extLst>
          </a:blip>
          <a:srcRect t="-1106" b="1874"/>
          <a:stretch/>
        </p:blipFill>
        <p:spPr bwMode="auto">
          <a:xfrm>
            <a:off x="570160" y="1744180"/>
            <a:ext cx="5734050" cy="49905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7-us.googleusercontent.com/0FKFb02bUpb6RdqkVOdkMhGAV4LrDfhj3dGv3AMnad0Dc6BWMIU-x904I0-tI7GCfs_thsXPx37b97eEgE8pZdRsmamoLLwEWeYH--Ruq5i-PoCjVR1YbKlivnLSZjnm-5ZBwDwfoVV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001" y="1765805"/>
            <a:ext cx="5734050" cy="461962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p:nvPr/>
        </p:nvCxnSpPr>
        <p:spPr>
          <a:xfrm>
            <a:off x="866692" y="1205571"/>
            <a:ext cx="278296" cy="201810"/>
          </a:xfrm>
          <a:prstGeom prst="bentConnector3">
            <a:avLst>
              <a:gd name="adj1" fmla="val 1429"/>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43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a:t>
            </a:r>
            <a:r>
              <a:rPr lang="en-GB" dirty="0" smtClean="0"/>
              <a:t>‘level'</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7" name="TextBox 6"/>
          <p:cNvSpPr txBox="1"/>
          <p:nvPr/>
        </p:nvSpPr>
        <p:spPr>
          <a:xfrm>
            <a:off x="758921" y="1205571"/>
            <a:ext cx="3103542" cy="1384995"/>
          </a:xfrm>
          <a:prstGeom prst="rect">
            <a:avLst/>
          </a:prstGeom>
          <a:noFill/>
        </p:spPr>
        <p:txBody>
          <a:bodyPr wrap="none" rtlCol="0">
            <a:spAutoFit/>
          </a:bodyPr>
          <a:lstStyle/>
          <a:p>
            <a:r>
              <a:rPr lang="en-GB" sz="1400" dirty="0" smtClean="0"/>
              <a:t>‘MSA</a:t>
            </a:r>
            <a:r>
              <a:rPr lang="en-GB" sz="1400" dirty="0"/>
              <a:t>' constitue la </a:t>
            </a:r>
            <a:r>
              <a:rPr lang="en-GB" sz="1400" dirty="0" smtClean="0"/>
              <a:t>majorité avec 69.80%</a:t>
            </a:r>
          </a:p>
          <a:p>
            <a:r>
              <a:rPr lang="en-GB" sz="1400" dirty="0" smtClean="0"/>
              <a:t>'State</a:t>
            </a:r>
            <a:r>
              <a:rPr lang="en-GB" sz="1400" dirty="0"/>
              <a:t>' représente 23.16% </a:t>
            </a:r>
            <a:endParaRPr lang="en-GB" sz="1400" dirty="0" smtClean="0"/>
          </a:p>
          <a:p>
            <a:r>
              <a:rPr lang="en-GB" sz="1400" dirty="0" smtClean="0"/>
              <a:t>'USA </a:t>
            </a:r>
            <a:r>
              <a:rPr lang="en-GB" sz="1400" dirty="0"/>
              <a:t>or Census Division' à 6.86% </a:t>
            </a:r>
            <a:endParaRPr lang="en-GB" sz="1400" dirty="0" smtClean="0"/>
          </a:p>
          <a:p>
            <a:r>
              <a:rPr lang="en-GB" sz="1400" dirty="0" smtClean="0"/>
              <a:t> </a:t>
            </a:r>
            <a:r>
              <a:rPr lang="en-GB" sz="1400" dirty="0"/>
              <a:t>'Puerto Rico' à seulement 0.18%</a:t>
            </a:r>
            <a:endParaRPr lang="en-GB" sz="1400" dirty="0"/>
          </a:p>
          <a:p>
            <a:r>
              <a:rPr lang="en-GB" sz="1400" dirty="0"/>
              <a:t/>
            </a:r>
            <a:br>
              <a:rPr lang="en-GB" sz="1400" dirty="0"/>
            </a:br>
            <a:endParaRPr lang="en-GB" sz="1400" dirty="0"/>
          </a:p>
        </p:txBody>
      </p:sp>
      <p:sp>
        <p:nvSpPr>
          <p:cNvPr id="10" name="TextBox 9"/>
          <p:cNvSpPr txBox="1"/>
          <p:nvPr/>
        </p:nvSpPr>
        <p:spPr>
          <a:xfrm>
            <a:off x="7497487" y="5945790"/>
            <a:ext cx="3081100" cy="369332"/>
          </a:xfrm>
          <a:prstGeom prst="rect">
            <a:avLst/>
          </a:prstGeom>
          <a:noFill/>
        </p:spPr>
        <p:txBody>
          <a:bodyPr wrap="none" rtlCol="0">
            <a:spAutoFit/>
          </a:bodyPr>
          <a:lstStyle/>
          <a:p>
            <a:r>
              <a:rPr lang="en-GB" i="1" dirty="0"/>
              <a:t>Diagramme circulaire de </a:t>
            </a:r>
            <a:r>
              <a:rPr lang="en-GB" i="1" dirty="0" smtClean="0"/>
              <a:t>‘</a:t>
            </a:r>
            <a:r>
              <a:rPr lang="en-GB" dirty="0" smtClean="0"/>
              <a:t>level</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1628324" y="5945790"/>
            <a:ext cx="3142014" cy="369332"/>
          </a:xfrm>
          <a:prstGeom prst="rect">
            <a:avLst/>
          </a:prstGeom>
          <a:noFill/>
        </p:spPr>
        <p:txBody>
          <a:bodyPr wrap="none" rtlCol="0">
            <a:spAutoFit/>
          </a:bodyPr>
          <a:lstStyle/>
          <a:p>
            <a:r>
              <a:rPr lang="en-GB" i="1" dirty="0"/>
              <a:t>Diagramme de tuyaux de </a:t>
            </a:r>
            <a:r>
              <a:rPr lang="en-GB" i="1" dirty="0" smtClean="0"/>
              <a:t>‘</a:t>
            </a:r>
            <a:r>
              <a:rPr lang="en-GB" dirty="0" smtClean="0"/>
              <a:t>level</a:t>
            </a:r>
            <a:r>
              <a:rPr lang="en-GB" i="1" dirty="0" smtClean="0"/>
              <a:t>'</a:t>
            </a:r>
            <a:endParaRPr lang="en-GB" dirty="0"/>
          </a:p>
        </p:txBody>
      </p:sp>
      <p:pic>
        <p:nvPicPr>
          <p:cNvPr id="11266" name="Picture 2" descr="https://lh7-us.googleusercontent.com/hDeJ5auqAYn7qwau_7rOUxf8mv_ryoCoFTR4JWU_i66sl_y2tR0kGmEcDCUVGA3VW7KE4PUqSJm5NNgZkd1m-yURRpxYZNga4guFOSDxIEAUf0Oy3F7GeScmdxSyVlaWSlM9jLO60SH-"/>
          <p:cNvPicPr>
            <a:picLocks noChangeAspect="1" noChangeArrowheads="1"/>
          </p:cNvPicPr>
          <p:nvPr/>
        </p:nvPicPr>
        <p:blipFill rotWithShape="1">
          <a:blip r:embed="rId3">
            <a:extLst>
              <a:ext uri="{28A0092B-C50C-407E-A947-70E740481C1C}">
                <a14:useLocalDpi xmlns:a14="http://schemas.microsoft.com/office/drawing/2010/main" val="0"/>
              </a:ext>
            </a:extLst>
          </a:blip>
          <a:srcRect l="6112" t="4962" r="1673"/>
          <a:stretch/>
        </p:blipFill>
        <p:spPr bwMode="auto">
          <a:xfrm>
            <a:off x="663037" y="2162433"/>
            <a:ext cx="5287617" cy="14755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lh7-us.googleusercontent.com/LyWihYEVimXs923x3aXo2xTJkA3vFdCZtyID3-RXo3e27VFYcyH8J1D7asEkYRhc0rPGJVBSEyfw8RJFGya3vsm1RGTxy4JlvBWHRvjF5lxLgUrlItn4X606vTe-tRQkf0W0cJFjDYA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807" y="3547428"/>
            <a:ext cx="441007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lh7-us.googleusercontent.com/P242c82Ef20avuq4a6xEKKuaPbT1vLIHD4a1d59mlHHU80FQOKr5XSg_CDGLGLiqfrbLWNjTNaXpqCHXV-4SwkbGWTPum4xR6aJwlOJTnk5NBPdUdfT0Tdpelu4GdXt_GSM9JoYeaZ0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323" y="2223173"/>
            <a:ext cx="4295833" cy="31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474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a:t>
            </a:r>
            <a:r>
              <a:rPr lang="en-GB" dirty="0" smtClean="0"/>
              <a:t>‘years'</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7" name="TextBox 6"/>
          <p:cNvSpPr txBox="1"/>
          <p:nvPr/>
        </p:nvSpPr>
        <p:spPr>
          <a:xfrm>
            <a:off x="758921" y="1205571"/>
            <a:ext cx="4685450" cy="646331"/>
          </a:xfrm>
          <a:prstGeom prst="rect">
            <a:avLst/>
          </a:prstGeom>
          <a:noFill/>
        </p:spPr>
        <p:txBody>
          <a:bodyPr wrap="none" rtlCol="0">
            <a:spAutoFit/>
          </a:bodyPr>
          <a:lstStyle/>
          <a:p>
            <a:r>
              <a:rPr lang="en-GB" dirty="0"/>
              <a:t> 50% des données se situent entre 1995 et 2014</a:t>
            </a:r>
            <a:r>
              <a:rPr lang="en-GB" sz="1400" dirty="0"/>
              <a:t/>
            </a:r>
            <a:br>
              <a:rPr lang="en-GB" sz="1400" dirty="0"/>
            </a:br>
            <a:r>
              <a:rPr lang="en-GB" dirty="0"/>
              <a:t>La médiane se trouve autour de 2005</a:t>
            </a:r>
            <a:endParaRPr lang="en-GB" sz="1400" dirty="0"/>
          </a:p>
        </p:txBody>
      </p:sp>
      <p:sp>
        <p:nvSpPr>
          <p:cNvPr id="10" name="TextBox 9"/>
          <p:cNvSpPr txBox="1"/>
          <p:nvPr/>
        </p:nvSpPr>
        <p:spPr>
          <a:xfrm>
            <a:off x="7581107" y="5946501"/>
            <a:ext cx="3567323" cy="369332"/>
          </a:xfrm>
          <a:prstGeom prst="rect">
            <a:avLst/>
          </a:prstGeom>
          <a:noFill/>
        </p:spPr>
        <p:txBody>
          <a:bodyPr wrap="none" rtlCol="0">
            <a:spAutoFit/>
          </a:bodyPr>
          <a:lstStyle/>
          <a:p>
            <a:r>
              <a:rPr lang="en-GB" i="1" dirty="0"/>
              <a:t>Diagramme </a:t>
            </a:r>
            <a:r>
              <a:rPr lang="en-GB" i="1" dirty="0" smtClean="0"/>
              <a:t>a moustaches </a:t>
            </a:r>
            <a:r>
              <a:rPr lang="en-GB" i="1" dirty="0"/>
              <a:t>de </a:t>
            </a:r>
            <a:r>
              <a:rPr lang="en-GB" i="1" dirty="0" smtClean="0"/>
              <a:t>‘</a:t>
            </a:r>
            <a:r>
              <a:rPr lang="en-GB" dirty="0" smtClean="0"/>
              <a:t>years</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277831" y="4464303"/>
            <a:ext cx="1293352" cy="923330"/>
          </a:xfrm>
          <a:prstGeom prst="rect">
            <a:avLst/>
          </a:prstGeom>
          <a:noFill/>
        </p:spPr>
        <p:txBody>
          <a:bodyPr wrap="square" rtlCol="0">
            <a:spAutoFit/>
          </a:bodyPr>
          <a:lstStyle/>
          <a:p>
            <a:r>
              <a:rPr lang="en-GB" i="1" dirty="0"/>
              <a:t>Diagramme de tuyaux de </a:t>
            </a:r>
            <a:r>
              <a:rPr lang="en-GB" i="1" dirty="0" smtClean="0"/>
              <a:t>‘</a:t>
            </a:r>
            <a:r>
              <a:rPr lang="en-GB" dirty="0" smtClean="0"/>
              <a:t>years</a:t>
            </a:r>
            <a:r>
              <a:rPr lang="en-GB" i="1" dirty="0" smtClean="0"/>
              <a:t>'</a:t>
            </a:r>
            <a:endParaRPr lang="en-GB" dirty="0"/>
          </a:p>
        </p:txBody>
      </p:sp>
      <p:pic>
        <p:nvPicPr>
          <p:cNvPr id="12290" name="Picture 2" descr="https://lh7-us.googleusercontent.com/1y__jy0vWmA9uWkM_QCp15Gvtj_TAXvhKIQwV78FiO6SGu3fNMqpG3TGXLMID1LsrUSF1QWwiOPXhMWwK93LqgOoRtln-MsJLCvZe3rjR2Mafm3n8k_Om_YsYCClsqlDK6ZZ6tKES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21" y="1890516"/>
            <a:ext cx="206692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7-us.googleusercontent.com/aXNjbgXethXoDaj8xp6w8Y_vdLQV5rhKmmvTVrzGO568w42ftfmrjMB8fJNA-PhMlGorfp6rVaBR4Mw8TgrcGZofFv4xHUy35DoYGDKe4VTsdG2-4evi1QZ7t6BZ3n91eAc39ED8qd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122" y="2452649"/>
            <a:ext cx="2895600" cy="54292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lh7-us.googleusercontent.com/OTW_OAiHYBWNSwCxdTZWi9ZAIqEcbeJd1AlLY6_L6lG1o3ImpE_F-IBLnLOVkwlSXVafovIGt2kwfc65YuKxfMsxnrLCKWfUjKkIoZRC4ZESjxS28isX_eWd7WnQLKioW_5B2G5xHm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7390" y="3387681"/>
            <a:ext cx="3933825" cy="307657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s://lh7-us.googleusercontent.com/db8sTB9rEZq-E9_9Oh5kBrrFP9ZHsdv7s0GgsSMto_6uHVxr1eqb9BDd5bJYetrXXKGpiz1ileRxKF_MZc1djLKp1IJRxNw4aJQnTrsUIVaSH84zJ4uKfOHv1faFc4UdkK7fMkT_ghx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019" y="2995575"/>
            <a:ext cx="3619500" cy="269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8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a:t>
            </a:r>
            <a:r>
              <a:rPr lang="en-GB" dirty="0" smtClean="0"/>
              <a:t>‘Index_NSA’ </a:t>
            </a:r>
            <a:r>
              <a:rPr lang="en-GB" dirty="0"/>
              <a:t>(Not Seasonally Adjusted</a:t>
            </a:r>
            <a:r>
              <a:rPr lang="en-GB" dirty="0" smtClean="0"/>
              <a:t>)'</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10" name="TextBox 9"/>
          <p:cNvSpPr txBox="1"/>
          <p:nvPr/>
        </p:nvSpPr>
        <p:spPr>
          <a:xfrm>
            <a:off x="7497487" y="5945790"/>
            <a:ext cx="4141262" cy="369332"/>
          </a:xfrm>
          <a:prstGeom prst="rect">
            <a:avLst/>
          </a:prstGeom>
          <a:noFill/>
        </p:spPr>
        <p:txBody>
          <a:bodyPr wrap="none" rtlCol="0">
            <a:spAutoFit/>
          </a:bodyPr>
          <a:lstStyle/>
          <a:p>
            <a:r>
              <a:rPr lang="en-GB" i="1" dirty="0"/>
              <a:t>Diagramme </a:t>
            </a:r>
            <a:r>
              <a:rPr lang="en-GB" i="1" dirty="0" smtClean="0"/>
              <a:t>a moustaches </a:t>
            </a:r>
            <a:r>
              <a:rPr lang="en-GB" i="1" dirty="0"/>
              <a:t>de </a:t>
            </a:r>
            <a:r>
              <a:rPr lang="en-GB" i="1" dirty="0" smtClean="0"/>
              <a:t>‘</a:t>
            </a:r>
            <a:r>
              <a:rPr lang="en-GB" dirty="0"/>
              <a:t>Index_NSA </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384525" y="4082332"/>
            <a:ext cx="1360138" cy="1200329"/>
          </a:xfrm>
          <a:prstGeom prst="rect">
            <a:avLst/>
          </a:prstGeom>
          <a:noFill/>
        </p:spPr>
        <p:txBody>
          <a:bodyPr wrap="square" rtlCol="0">
            <a:spAutoFit/>
          </a:bodyPr>
          <a:lstStyle/>
          <a:p>
            <a:r>
              <a:rPr lang="en-GB" i="1" dirty="0"/>
              <a:t>Diagramme de tuyaux de </a:t>
            </a:r>
            <a:r>
              <a:rPr lang="en-GB" i="1" dirty="0" smtClean="0"/>
              <a:t>‘</a:t>
            </a:r>
            <a:r>
              <a:rPr lang="en-GB" dirty="0"/>
              <a:t>Index_NSA </a:t>
            </a:r>
            <a:r>
              <a:rPr lang="en-GB" i="1" dirty="0" smtClean="0"/>
              <a:t>'</a:t>
            </a:r>
            <a:endParaRPr lang="en-GB" dirty="0"/>
          </a:p>
        </p:txBody>
      </p:sp>
      <p:pic>
        <p:nvPicPr>
          <p:cNvPr id="13314" name="Picture 2" descr="https://lh7-us.googleusercontent.com/by8KoyVmCg6KpOvwInp_1y2uGkmXWvA1PFmGhuigxRxXjr1ZIhYX_NZGlhug8TftKS-1MuB7ePjgENAmL7G1LGrCsrP7RIC0Jy0zTm7Xhwwsn_SLEvyp1ZVS5Gj4B8yZt8lVSIwhz5I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275992"/>
            <a:ext cx="245745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lh7-us.googleusercontent.com/aNjLDGh-wtnIfYVYL_JqpC7pg95kAjQA09ZJ3uxO_rU2HZLLX8q0JFdq1qvuO4gF8dk7NCT04P2WlMSslksvrD8-MpBDoP8-mn4acpOFEMWGDEhY1sLJjp8yWXngn76Dm9TqSzh6D-f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388" y="1990367"/>
            <a:ext cx="24669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lh7-us.googleusercontent.com/VjJn7lYEpQ62-oHY1uYQFRAO3Gg07KzSeUo5LEuqcHe725zhwd_WkjUYtV_zqKL1G4tJQdl-3t8kryvLPnEJIjCC45sk81FnG0p867QMJRNwOdMbQ5tN8wFQjjlSA33bRxCIxBARqf8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4663" y="3282480"/>
            <a:ext cx="3724275" cy="2847976"/>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https://lh7-us.googleusercontent.com/a13o8TmiRcBJZuoCDyXlKnYTIcmxXbZOckcRSDXWGmIChVqK5nh3gvp0Zj-fh8Hs9kWVwIjXfmo67FL1QRvMzFthrYTG2_0piwJjLVB2n_65n-UyYva0TZhLBq73w_QTmHssxoZb20Y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475" y="2764440"/>
            <a:ext cx="4086225"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527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a:t>
            </a:r>
            <a:r>
              <a:rPr lang="en-GB" dirty="0" smtClean="0"/>
              <a:t>‘Index_SA’ </a:t>
            </a:r>
            <a:r>
              <a:rPr lang="en-GB" dirty="0"/>
              <a:t>( Seasonally Adjusted</a:t>
            </a:r>
            <a:r>
              <a:rPr lang="en-GB" dirty="0" smtClean="0"/>
              <a:t>)</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10" name="TextBox 9"/>
          <p:cNvSpPr txBox="1"/>
          <p:nvPr/>
        </p:nvSpPr>
        <p:spPr>
          <a:xfrm>
            <a:off x="7497487" y="5945790"/>
            <a:ext cx="4020203" cy="369332"/>
          </a:xfrm>
          <a:prstGeom prst="rect">
            <a:avLst/>
          </a:prstGeom>
          <a:noFill/>
        </p:spPr>
        <p:txBody>
          <a:bodyPr wrap="none" rtlCol="0">
            <a:spAutoFit/>
          </a:bodyPr>
          <a:lstStyle/>
          <a:p>
            <a:r>
              <a:rPr lang="en-GB" i="1" dirty="0"/>
              <a:t>Diagramme </a:t>
            </a:r>
            <a:r>
              <a:rPr lang="en-GB" i="1" dirty="0" smtClean="0"/>
              <a:t>a moustaches </a:t>
            </a:r>
            <a:r>
              <a:rPr lang="en-GB" i="1" dirty="0"/>
              <a:t>de </a:t>
            </a:r>
            <a:r>
              <a:rPr lang="en-GB" i="1" dirty="0" smtClean="0"/>
              <a:t>‘</a:t>
            </a:r>
            <a:r>
              <a:rPr lang="en-GB" dirty="0"/>
              <a:t>Index_SA </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277831" y="4464303"/>
            <a:ext cx="1293352" cy="1200329"/>
          </a:xfrm>
          <a:prstGeom prst="rect">
            <a:avLst/>
          </a:prstGeom>
          <a:noFill/>
        </p:spPr>
        <p:txBody>
          <a:bodyPr wrap="square" rtlCol="0">
            <a:spAutoFit/>
          </a:bodyPr>
          <a:lstStyle/>
          <a:p>
            <a:r>
              <a:rPr lang="en-GB" i="1" dirty="0"/>
              <a:t>Diagramme de tuyaux de </a:t>
            </a:r>
            <a:r>
              <a:rPr lang="en-GB" i="1" dirty="0" smtClean="0"/>
              <a:t>‘</a:t>
            </a:r>
            <a:r>
              <a:rPr lang="en-GB" dirty="0"/>
              <a:t>Index_SA </a:t>
            </a:r>
            <a:r>
              <a:rPr lang="en-GB" i="1" dirty="0" smtClean="0"/>
              <a:t>'</a:t>
            </a:r>
            <a:endParaRPr lang="en-GB" dirty="0"/>
          </a:p>
        </p:txBody>
      </p:sp>
      <p:pic>
        <p:nvPicPr>
          <p:cNvPr id="14338" name="Picture 2" descr="https://lh7-us.googleusercontent.com/OfDHxUc1bySv9uCXV88h4u8Kzfa4mLsi3Tfb20_yf-uUhXVCrT0_S-Lgh-Aqlm2xT1vFKkwdpLSylUQbYSopV2t8q_CB6Lp02oGGi8MpzFX2iePPzieeqRFzpuR6Pw_HbSl0h33Po3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329581"/>
            <a:ext cx="2724150" cy="189547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lh7-us.googleusercontent.com/2UMkTKWygevzIzYpE2pvr8y6ttEEV8G-pfsYWKmbTcsbo0zHvIYXuaZrC4my_Qxx-gRgCVG66zoKpTT5O0nOqg6DPCG8eEPMCCHZU9Ts-8HdNpne4pVQgL2KOMOxDTJlvZAcGH3hMmXD"/>
          <p:cNvPicPr>
            <a:picLocks noChangeAspect="1" noChangeArrowheads="1"/>
          </p:cNvPicPr>
          <p:nvPr/>
        </p:nvPicPr>
        <p:blipFill rotWithShape="1">
          <a:blip r:embed="rId4">
            <a:extLst>
              <a:ext uri="{28A0092B-C50C-407E-A947-70E740481C1C}">
                <a14:useLocalDpi xmlns:a14="http://schemas.microsoft.com/office/drawing/2010/main" val="0"/>
              </a:ext>
            </a:extLst>
          </a:blip>
          <a:srcRect t="1" b="14657"/>
          <a:stretch/>
        </p:blipFill>
        <p:spPr bwMode="auto">
          <a:xfrm>
            <a:off x="3240088" y="2034431"/>
            <a:ext cx="2981325" cy="4145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lh7-us.googleusercontent.com/xCp92U5GuhCCvb76S1cPWxAvYMWWCNTZMgsCw-W6f7BWEq8EL6JreaHAkLQFjBxrEosIuQe1Yc4FBxSLm63Hq7JfxeRtc23fmKcuJDErn4kI8fFbEdBK2vbEFizqwMNGJdbEpwo0sOh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183" y="3387681"/>
            <a:ext cx="4219575" cy="32766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7666137" y="2836287"/>
            <a:ext cx="3682901" cy="2985088"/>
          </a:xfrm>
          <a:prstGeom prst="rect">
            <a:avLst/>
          </a:prstGeom>
        </p:spPr>
      </p:pic>
    </p:spTree>
    <p:extLst>
      <p:ext uri="{BB962C8B-B14F-4D97-AF65-F5344CB8AC3E}">
        <p14:creationId xmlns:p14="http://schemas.microsoft.com/office/powerpoint/2010/main" val="16164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8001" y="2768178"/>
            <a:ext cx="4937211" cy="1325563"/>
          </a:xfrm>
        </p:spPr>
        <p:txBody>
          <a:bodyPr/>
          <a:lstStyle/>
          <a:p>
            <a:r>
              <a:rPr lang="en-GB" sz="6000" dirty="0"/>
              <a:t>Analyse </a:t>
            </a:r>
            <a:r>
              <a:rPr lang="en-GB" sz="6000" dirty="0" smtClean="0"/>
              <a:t>Bivariée </a:t>
            </a:r>
            <a:r>
              <a:rPr lang="en-US" dirty="0"/>
              <a:t/>
            </a:r>
            <a:br>
              <a:rPr lang="en-US" dirty="0"/>
            </a:br>
            <a:endParaRPr lang="en-US"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
        <p:nvSpPr>
          <p:cNvPr id="6" name="Rectangle 5"/>
          <p:cNvSpPr/>
          <p:nvPr/>
        </p:nvSpPr>
        <p:spPr>
          <a:xfrm>
            <a:off x="301297"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4950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L’étude entre </a:t>
            </a:r>
            <a:r>
              <a:rPr lang="en-GB" dirty="0"/>
              <a:t>'index_sa </a:t>
            </a:r>
            <a:r>
              <a:rPr lang="en-GB" dirty="0" smtClean="0"/>
              <a:t>' </a:t>
            </a:r>
            <a:r>
              <a:rPr lang="en-GB" dirty="0"/>
              <a:t>et 'index_nsa'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1389514" y="5530291"/>
            <a:ext cx="4135776" cy="1200329"/>
          </a:xfrm>
          <a:prstGeom prst="rect">
            <a:avLst/>
          </a:prstGeom>
          <a:noFill/>
        </p:spPr>
        <p:txBody>
          <a:bodyPr wrap="square" rtlCol="0">
            <a:spAutoFit/>
          </a:bodyPr>
          <a:lstStyle/>
          <a:p>
            <a:pPr algn="ctr"/>
            <a:r>
              <a:rPr lang="en-GB" i="1" dirty="0"/>
              <a:t>Nuage de point et regression lineaire entre Index_nsa et index_sa</a:t>
            </a:r>
            <a:endParaRPr lang="en-GB" dirty="0"/>
          </a:p>
          <a:p>
            <a:pPr algn="ctr"/>
            <a:r>
              <a:rPr lang="en-GB" dirty="0"/>
              <a:t/>
            </a:r>
            <a:br>
              <a:rPr lang="en-GB" dirty="0"/>
            </a:br>
            <a:endParaRPr lang="en-GB" dirty="0"/>
          </a:p>
        </p:txBody>
      </p:sp>
      <p:sp>
        <p:nvSpPr>
          <p:cNvPr id="5" name="TextBox 4"/>
          <p:cNvSpPr txBox="1"/>
          <p:nvPr/>
        </p:nvSpPr>
        <p:spPr>
          <a:xfrm>
            <a:off x="822291" y="1275992"/>
            <a:ext cx="6206661" cy="923330"/>
          </a:xfrm>
          <a:prstGeom prst="rect">
            <a:avLst/>
          </a:prstGeom>
          <a:noFill/>
        </p:spPr>
        <p:txBody>
          <a:bodyPr wrap="square" rtlCol="0">
            <a:spAutoFit/>
          </a:bodyPr>
          <a:lstStyle/>
          <a:p>
            <a:r>
              <a:rPr lang="en-GB" dirty="0"/>
              <a:t>Il existe une corrélation extrêmement forte entre les variables 'index_nsa' et 'index_sa'. La corrélation de 0,9997 indique une dépendance quasi </a:t>
            </a:r>
            <a:r>
              <a:rPr lang="en-GB" dirty="0" smtClean="0"/>
              <a:t>totale .</a:t>
            </a:r>
            <a:endParaRPr lang="en-GB" dirty="0"/>
          </a:p>
        </p:txBody>
      </p:sp>
      <p:pic>
        <p:nvPicPr>
          <p:cNvPr id="17410" name="Picture 2" descr="https://lh7-us.googleusercontent.com/xgyx0EeZU9nSyciB9wNtrt59M5fu81PowkHTA0xvjXyi-diPbtVz8UoTn56huyKJZ1MymRvFnC075LDTKXXhR3k7I1r_1lz04_tVaBShKnG2qHiD5G09xLHYDObAbHC8LQZhWlDj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465" y="2322919"/>
            <a:ext cx="28098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lh7-us.googleusercontent.com/YkmNiSWv6bUMM4_l_Dw6u5KydhZhai5wcXXk3meiupE9nNU2qgIsbNkOoF0SNR-SVigm-BXVrE-sTEpxMBu-QRpwq_h8B731r4F2fFacfWpX5AVZ80pBnmSSfmhuFqNCQHUV3FP1-G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703" y="3133443"/>
            <a:ext cx="35814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t="919" b="2320"/>
          <a:stretch/>
        </p:blipFill>
        <p:spPr>
          <a:xfrm>
            <a:off x="7028952" y="1614403"/>
            <a:ext cx="4065146" cy="3909815"/>
          </a:xfrm>
          <a:prstGeom prst="rect">
            <a:avLst/>
          </a:prstGeom>
        </p:spPr>
      </p:pic>
      <p:sp>
        <p:nvSpPr>
          <p:cNvPr id="16" name="TextBox 15"/>
          <p:cNvSpPr txBox="1"/>
          <p:nvPr/>
        </p:nvSpPr>
        <p:spPr>
          <a:xfrm>
            <a:off x="7486981" y="5668902"/>
            <a:ext cx="4135776" cy="646331"/>
          </a:xfrm>
          <a:prstGeom prst="rect">
            <a:avLst/>
          </a:prstGeom>
          <a:noFill/>
        </p:spPr>
        <p:txBody>
          <a:bodyPr wrap="square" rtlCol="0">
            <a:spAutoFit/>
          </a:bodyPr>
          <a:lstStyle/>
          <a:p>
            <a:pPr algn="ctr"/>
            <a:r>
              <a:rPr lang="en-GB" i="1" dirty="0"/>
              <a:t>Nuage de point et Diagramme de tuyaux </a:t>
            </a:r>
            <a:r>
              <a:rPr lang="en-GB" i="1" dirty="0" smtClean="0"/>
              <a:t>entre </a:t>
            </a:r>
            <a:r>
              <a:rPr lang="en-GB" i="1" dirty="0"/>
              <a:t>Index_nsa et  </a:t>
            </a:r>
            <a:r>
              <a:rPr lang="en-GB" i="1" dirty="0"/>
              <a:t>index_sa</a:t>
            </a:r>
            <a:endParaRPr lang="en-GB" dirty="0"/>
          </a:p>
        </p:txBody>
      </p:sp>
    </p:spTree>
    <p:extLst>
      <p:ext uri="{BB962C8B-B14F-4D97-AF65-F5344CB8AC3E}">
        <p14:creationId xmlns:p14="http://schemas.microsoft.com/office/powerpoint/2010/main" val="2890722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L’étude entre 'years' et 'index_nsa'</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1857732" y="5651979"/>
            <a:ext cx="4135776" cy="923330"/>
          </a:xfrm>
          <a:prstGeom prst="rect">
            <a:avLst/>
          </a:prstGeom>
          <a:noFill/>
        </p:spPr>
        <p:txBody>
          <a:bodyPr wrap="square" rtlCol="0">
            <a:spAutoFit/>
          </a:bodyPr>
          <a:lstStyle/>
          <a:p>
            <a:pPr algn="ctr"/>
            <a:r>
              <a:rPr lang="en-GB" i="1" dirty="0"/>
              <a:t>Nuage de point et regression lineaire entre Index_nsa et  et </a:t>
            </a:r>
            <a:r>
              <a:rPr lang="en-GB" dirty="0"/>
              <a:t>'years' </a:t>
            </a:r>
            <a:r>
              <a:rPr lang="en-GB" dirty="0" smtClean="0"/>
              <a:t>(</a:t>
            </a:r>
            <a:r>
              <a:rPr lang="en-GB" i="1" dirty="0" smtClean="0"/>
              <a:t>les années)</a:t>
            </a:r>
            <a:r>
              <a:rPr lang="en-GB" dirty="0"/>
              <a:t/>
            </a:r>
            <a:br>
              <a:rPr lang="en-GB" dirty="0"/>
            </a:br>
            <a:endParaRPr lang="en-GB" dirty="0"/>
          </a:p>
        </p:txBody>
      </p:sp>
      <p:sp>
        <p:nvSpPr>
          <p:cNvPr id="5" name="TextBox 4"/>
          <p:cNvSpPr txBox="1"/>
          <p:nvPr/>
        </p:nvSpPr>
        <p:spPr>
          <a:xfrm>
            <a:off x="822291" y="1275992"/>
            <a:ext cx="6206661" cy="646331"/>
          </a:xfrm>
          <a:prstGeom prst="rect">
            <a:avLst/>
          </a:prstGeom>
          <a:noFill/>
        </p:spPr>
        <p:txBody>
          <a:bodyPr wrap="square" rtlCol="0">
            <a:spAutoFit/>
          </a:bodyPr>
          <a:lstStyle/>
          <a:p>
            <a:r>
              <a:rPr lang="en-GB" dirty="0"/>
              <a:t>La corrélation entre les années (yr) et l'indice NSA (index_nsa) montre une relation modérée mais </a:t>
            </a:r>
            <a:r>
              <a:rPr lang="en-GB" dirty="0" smtClean="0"/>
              <a:t>positive.</a:t>
            </a:r>
            <a:endParaRPr lang="en-GB" dirty="0"/>
          </a:p>
        </p:txBody>
      </p:sp>
      <p:pic>
        <p:nvPicPr>
          <p:cNvPr id="19458" name="Picture 2" descr="https://lh7-us.googleusercontent.com/_4CmFyawFqlTFrI50Or7M3U2Hrj3lwusDOWCFIXKOytoPjFwHwZgmZnmd0DJeEo8yz5fb6phDmejsdtgzG9uiKI8HKMJBvveGMOiGAXnQzjynOz32SUMjgkVBSVJm6EEQdK8ewAop_lj"/>
          <p:cNvPicPr>
            <a:picLocks noChangeAspect="1" noChangeArrowheads="1"/>
          </p:cNvPicPr>
          <p:nvPr/>
        </p:nvPicPr>
        <p:blipFill rotWithShape="1">
          <a:blip r:embed="rId3">
            <a:extLst>
              <a:ext uri="{28A0092B-C50C-407E-A947-70E740481C1C}">
                <a14:useLocalDpi xmlns:a14="http://schemas.microsoft.com/office/drawing/2010/main" val="0"/>
              </a:ext>
            </a:extLst>
          </a:blip>
          <a:srcRect t="3452"/>
          <a:stretch/>
        </p:blipFill>
        <p:spPr bwMode="auto">
          <a:xfrm>
            <a:off x="2147714" y="2078377"/>
            <a:ext cx="2619375" cy="70135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lh7-us.googleusercontent.com/-eI9iFqieS-7GSU_z7UdLRUAW3fjHgLuTInlahOw062Hn0keLuztELOgOV8hbWMXSZXnxwX8h1-VgGM7_6F1g-rzbMUEDGp8hJNw8lgPik6nFOcO2nXpYqWI4qGWndlbLVziKar0jpw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883" y="2670653"/>
            <a:ext cx="4181475" cy="29813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b="1274"/>
          <a:stretch/>
        </p:blipFill>
        <p:spPr>
          <a:xfrm>
            <a:off x="7028952" y="1656045"/>
            <a:ext cx="4080139" cy="3995934"/>
          </a:xfrm>
          <a:prstGeom prst="rect">
            <a:avLst/>
          </a:prstGeom>
        </p:spPr>
      </p:pic>
      <p:sp>
        <p:nvSpPr>
          <p:cNvPr id="12" name="TextBox 11"/>
          <p:cNvSpPr txBox="1"/>
          <p:nvPr/>
        </p:nvSpPr>
        <p:spPr>
          <a:xfrm>
            <a:off x="7486981" y="5668902"/>
            <a:ext cx="4135776" cy="923330"/>
          </a:xfrm>
          <a:prstGeom prst="rect">
            <a:avLst/>
          </a:prstGeom>
          <a:noFill/>
        </p:spPr>
        <p:txBody>
          <a:bodyPr wrap="square" rtlCol="0">
            <a:spAutoFit/>
          </a:bodyPr>
          <a:lstStyle/>
          <a:p>
            <a:pPr algn="ctr"/>
            <a:r>
              <a:rPr lang="en-GB" i="1" dirty="0"/>
              <a:t>Nuage de point et Diagramme de tuyaux </a:t>
            </a:r>
            <a:r>
              <a:rPr lang="en-GB" i="1" dirty="0" smtClean="0"/>
              <a:t>entre </a:t>
            </a:r>
            <a:r>
              <a:rPr lang="en-GB" i="1" dirty="0"/>
              <a:t>Index_nsa </a:t>
            </a:r>
            <a:r>
              <a:rPr lang="en-GB" i="1" dirty="0" smtClean="0"/>
              <a:t>et </a:t>
            </a:r>
            <a:r>
              <a:rPr lang="en-GB" dirty="0"/>
              <a:t>'years' </a:t>
            </a:r>
            <a:r>
              <a:rPr lang="en-GB" dirty="0" smtClean="0"/>
              <a:t>(</a:t>
            </a:r>
            <a:r>
              <a:rPr lang="en-GB" i="1" dirty="0" smtClean="0"/>
              <a:t>les années)</a:t>
            </a:r>
            <a:r>
              <a:rPr lang="en-GB" dirty="0"/>
              <a:t/>
            </a:r>
            <a:br>
              <a:rPr lang="en-GB" dirty="0"/>
            </a:br>
            <a:endParaRPr lang="en-GB" dirty="0"/>
          </a:p>
        </p:txBody>
      </p:sp>
    </p:spTree>
    <p:extLst>
      <p:ext uri="{BB962C8B-B14F-4D97-AF65-F5344CB8AC3E}">
        <p14:creationId xmlns:p14="http://schemas.microsoft.com/office/powerpoint/2010/main" val="3871371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L’étude entre 'years' et </a:t>
            </a:r>
            <a:r>
              <a:rPr lang="en-GB" dirty="0" smtClean="0"/>
              <a:t>'index_sa</a:t>
            </a:r>
            <a:r>
              <a:rPr lang="en-GB" dirty="0"/>
              <a:t>'</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18</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1857732" y="5651979"/>
            <a:ext cx="4135776" cy="923330"/>
          </a:xfrm>
          <a:prstGeom prst="rect">
            <a:avLst/>
          </a:prstGeom>
          <a:noFill/>
        </p:spPr>
        <p:txBody>
          <a:bodyPr wrap="square" rtlCol="0">
            <a:spAutoFit/>
          </a:bodyPr>
          <a:lstStyle/>
          <a:p>
            <a:pPr algn="ctr"/>
            <a:r>
              <a:rPr lang="en-GB" i="1" dirty="0"/>
              <a:t>Nuage de point et regression lineaire entre </a:t>
            </a:r>
            <a:r>
              <a:rPr lang="en-GB" i="1" dirty="0" smtClean="0"/>
              <a:t>Index_sa </a:t>
            </a:r>
            <a:r>
              <a:rPr lang="en-GB" i="1" dirty="0"/>
              <a:t>et  et </a:t>
            </a:r>
            <a:r>
              <a:rPr lang="en-GB" dirty="0"/>
              <a:t>'years' </a:t>
            </a:r>
            <a:r>
              <a:rPr lang="en-GB" dirty="0" smtClean="0"/>
              <a:t>(</a:t>
            </a:r>
            <a:r>
              <a:rPr lang="en-GB" i="1" dirty="0" smtClean="0"/>
              <a:t>les années)</a:t>
            </a:r>
            <a:r>
              <a:rPr lang="en-GB" dirty="0"/>
              <a:t/>
            </a:r>
            <a:br>
              <a:rPr lang="en-GB" dirty="0"/>
            </a:br>
            <a:endParaRPr lang="en-GB" dirty="0"/>
          </a:p>
        </p:txBody>
      </p:sp>
      <p:sp>
        <p:nvSpPr>
          <p:cNvPr id="5" name="TextBox 4"/>
          <p:cNvSpPr txBox="1"/>
          <p:nvPr/>
        </p:nvSpPr>
        <p:spPr>
          <a:xfrm>
            <a:off x="822291" y="1275992"/>
            <a:ext cx="6206661" cy="646331"/>
          </a:xfrm>
          <a:prstGeom prst="rect">
            <a:avLst/>
          </a:prstGeom>
          <a:noFill/>
        </p:spPr>
        <p:txBody>
          <a:bodyPr wrap="square" rtlCol="0">
            <a:spAutoFit/>
          </a:bodyPr>
          <a:lstStyle/>
          <a:p>
            <a:r>
              <a:rPr lang="en-GB" dirty="0"/>
              <a:t>La corrélation entre les années (yr) et l'indice NSA (index_nsa) montre une relation modérée mais </a:t>
            </a:r>
            <a:r>
              <a:rPr lang="en-GB" dirty="0" smtClean="0"/>
              <a:t>positive.</a:t>
            </a:r>
            <a:endParaRPr lang="en-GB" dirty="0"/>
          </a:p>
        </p:txBody>
      </p:sp>
      <p:pic>
        <p:nvPicPr>
          <p:cNvPr id="19458" name="Picture 2" descr="https://lh7-us.googleusercontent.com/_4CmFyawFqlTFrI50Or7M3U2Hrj3lwusDOWCFIXKOytoPjFwHwZgmZnmd0DJeEo8yz5fb6phDmejsdtgzG9uiKI8HKMJBvveGMOiGAXnQzjynOz32SUMjgkVBSVJm6EEQdK8ewAop_lj"/>
          <p:cNvPicPr>
            <a:picLocks noChangeAspect="1" noChangeArrowheads="1"/>
          </p:cNvPicPr>
          <p:nvPr/>
        </p:nvPicPr>
        <p:blipFill rotWithShape="1">
          <a:blip r:embed="rId3">
            <a:extLst>
              <a:ext uri="{28A0092B-C50C-407E-A947-70E740481C1C}">
                <a14:useLocalDpi xmlns:a14="http://schemas.microsoft.com/office/drawing/2010/main" val="0"/>
              </a:ext>
            </a:extLst>
          </a:blip>
          <a:srcRect t="3452"/>
          <a:stretch/>
        </p:blipFill>
        <p:spPr bwMode="auto">
          <a:xfrm>
            <a:off x="2147714" y="2078377"/>
            <a:ext cx="2619375" cy="7013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srcRect t="5678"/>
          <a:stretch/>
        </p:blipFill>
        <p:spPr>
          <a:xfrm>
            <a:off x="1975264" y="2680082"/>
            <a:ext cx="3900712" cy="2843291"/>
          </a:xfrm>
          <a:prstGeom prst="rect">
            <a:avLst/>
          </a:prstGeom>
        </p:spPr>
      </p:pic>
      <p:pic>
        <p:nvPicPr>
          <p:cNvPr id="7" name="Picture 6"/>
          <p:cNvPicPr>
            <a:picLocks noChangeAspect="1"/>
          </p:cNvPicPr>
          <p:nvPr/>
        </p:nvPicPr>
        <p:blipFill>
          <a:blip r:embed="rId5"/>
          <a:stretch>
            <a:fillRect/>
          </a:stretch>
        </p:blipFill>
        <p:spPr>
          <a:xfrm>
            <a:off x="7699617" y="2070766"/>
            <a:ext cx="3710505" cy="3702901"/>
          </a:xfrm>
          <a:prstGeom prst="rect">
            <a:avLst/>
          </a:prstGeom>
        </p:spPr>
      </p:pic>
      <p:sp>
        <p:nvSpPr>
          <p:cNvPr id="12" name="TextBox 11"/>
          <p:cNvSpPr txBox="1"/>
          <p:nvPr/>
        </p:nvSpPr>
        <p:spPr>
          <a:xfrm>
            <a:off x="7486981" y="5668902"/>
            <a:ext cx="4135776" cy="923330"/>
          </a:xfrm>
          <a:prstGeom prst="rect">
            <a:avLst/>
          </a:prstGeom>
          <a:noFill/>
        </p:spPr>
        <p:txBody>
          <a:bodyPr wrap="square" rtlCol="0">
            <a:spAutoFit/>
          </a:bodyPr>
          <a:lstStyle/>
          <a:p>
            <a:pPr algn="ctr"/>
            <a:r>
              <a:rPr lang="en-GB" i="1" dirty="0"/>
              <a:t>Nuage de point et Diagramme de tuyaux </a:t>
            </a:r>
            <a:r>
              <a:rPr lang="en-GB" i="1" dirty="0" smtClean="0"/>
              <a:t>entre Index_sa </a:t>
            </a:r>
            <a:r>
              <a:rPr lang="en-GB" i="1" dirty="0"/>
              <a:t>et  et </a:t>
            </a:r>
            <a:r>
              <a:rPr lang="en-GB" dirty="0"/>
              <a:t>'years' </a:t>
            </a:r>
            <a:r>
              <a:rPr lang="en-GB" dirty="0" smtClean="0"/>
              <a:t>(</a:t>
            </a:r>
            <a:r>
              <a:rPr lang="en-GB" i="1" dirty="0" smtClean="0"/>
              <a:t>les années)</a:t>
            </a:r>
            <a:r>
              <a:rPr lang="en-GB" dirty="0"/>
              <a:t/>
            </a:r>
            <a:br>
              <a:rPr lang="en-GB" dirty="0"/>
            </a:br>
            <a:endParaRPr lang="en-GB" dirty="0"/>
          </a:p>
        </p:txBody>
      </p:sp>
    </p:spTree>
    <p:extLst>
      <p:ext uri="{BB962C8B-B14F-4D97-AF65-F5344CB8AC3E}">
        <p14:creationId xmlns:p14="http://schemas.microsoft.com/office/powerpoint/2010/main" val="87963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L’étude entre </a:t>
            </a:r>
            <a:r>
              <a:rPr lang="en-GB" dirty="0" smtClean="0"/>
              <a:t>‘hpi_type 'et 'index_nsa</a:t>
            </a:r>
            <a:r>
              <a:rPr lang="en-GB" dirty="0"/>
              <a:t>'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19</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067777" y="5626092"/>
            <a:ext cx="4135776" cy="1200329"/>
          </a:xfrm>
          <a:prstGeom prst="rect">
            <a:avLst/>
          </a:prstGeom>
          <a:noFill/>
        </p:spPr>
        <p:txBody>
          <a:bodyPr wrap="square" rtlCol="0">
            <a:spAutoFit/>
          </a:bodyPr>
          <a:lstStyle/>
          <a:p>
            <a:pPr algn="ctr"/>
            <a:r>
              <a:rPr lang="en-GB" i="1" dirty="0"/>
              <a:t>boîtes moustache  en montre la distribution de l'indice NSA pour chaque catégorie de 'hpi_type'</a:t>
            </a:r>
            <a:r>
              <a:rPr lang="en-GB" dirty="0"/>
              <a:t/>
            </a:r>
            <a:br>
              <a:rPr lang="en-GB" dirty="0"/>
            </a:br>
            <a:endParaRPr lang="en-GB" dirty="0"/>
          </a:p>
        </p:txBody>
      </p:sp>
      <p:sp>
        <p:nvSpPr>
          <p:cNvPr id="5" name="TextBox 4"/>
          <p:cNvSpPr txBox="1"/>
          <p:nvPr/>
        </p:nvSpPr>
        <p:spPr>
          <a:xfrm>
            <a:off x="653492" y="2950390"/>
            <a:ext cx="6206661" cy="2031325"/>
          </a:xfrm>
          <a:prstGeom prst="rect">
            <a:avLst/>
          </a:prstGeom>
          <a:noFill/>
        </p:spPr>
        <p:txBody>
          <a:bodyPr wrap="square" rtlCol="0">
            <a:spAutoFit/>
          </a:bodyPr>
          <a:lstStyle/>
          <a:p>
            <a:r>
              <a:rPr lang="en-GB" dirty="0"/>
              <a:t>'distress-free' présente la médiane la plus élevée avec 197.87, illustrant une tendance générale à des valeurs plus élevées pour cette catégorie.</a:t>
            </a:r>
            <a:endParaRPr lang="en-GB" dirty="0"/>
          </a:p>
          <a:p>
            <a:r>
              <a:rPr lang="en-GB" dirty="0"/>
              <a:t/>
            </a:r>
            <a:br>
              <a:rPr lang="en-GB" dirty="0"/>
            </a:br>
            <a:r>
              <a:rPr lang="en-GB" dirty="0"/>
              <a:t>En revanche, 'traditional' affiche la médiane la plus basse, s'établissant à 158.52, démontrant une tendance vers des valeurs plus basses pour cette catégorie.</a:t>
            </a:r>
            <a:endParaRPr lang="en-GB" dirty="0"/>
          </a:p>
        </p:txBody>
      </p:sp>
      <p:pic>
        <p:nvPicPr>
          <p:cNvPr id="20482" name="Picture 2" descr="https://lh7-us.googleusercontent.com/g9bpZJNFtHXR1p55u_LIDxu93z_0mpGrpX3dj22X-dRhJDUT-gWDLDbd_bXZGDcSnuexuHonRo5zDBXmMvFut2c7mdKTUqLpR_s1mTnHnPjs-opLhKJPtRtUG6WNiPYlfgp0S0JkPKc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153" y="2280128"/>
            <a:ext cx="434340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17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49" y="1998333"/>
            <a:ext cx="5143500" cy="2090808"/>
          </a:xfrm>
        </p:spPr>
        <p:txBody>
          <a:bodyPr/>
          <a:lstStyle/>
          <a:p>
            <a:r>
              <a:rPr lang="en-GB" dirty="0"/>
              <a:t>ANALYSE de l'Indice des Prix des Maisons (HPI) </a:t>
            </a:r>
            <a:endParaRPr lang="en-US"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4" name="Rectangle 3"/>
          <p:cNvSpPr/>
          <p:nvPr/>
        </p:nvSpPr>
        <p:spPr>
          <a:xfrm>
            <a:off x="9912743" y="283221"/>
            <a:ext cx="2006825" cy="8658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4"/>
          <p:cNvGraphicFramePr>
            <a:graphicFrameLocks noGrp="1"/>
          </p:cNvGraphicFramePr>
          <p:nvPr>
            <p:extLst>
              <p:ext uri="{D42A27DB-BD31-4B8C-83A1-F6EECF244321}">
                <p14:modId xmlns:p14="http://schemas.microsoft.com/office/powerpoint/2010/main" val="4097612926"/>
              </p:ext>
            </p:extLst>
          </p:nvPr>
        </p:nvGraphicFramePr>
        <p:xfrm>
          <a:off x="7224712" y="4938406"/>
          <a:ext cx="3381375" cy="1371600"/>
        </p:xfrm>
        <a:graphic>
          <a:graphicData uri="http://schemas.openxmlformats.org/drawingml/2006/table">
            <a:tbl>
              <a:tblPr/>
              <a:tblGrid>
                <a:gridCol w="742950">
                  <a:extLst>
                    <a:ext uri="{9D8B030D-6E8A-4147-A177-3AD203B41FA5}">
                      <a16:colId xmlns:a16="http://schemas.microsoft.com/office/drawing/2014/main" val="3633068192"/>
                    </a:ext>
                  </a:extLst>
                </a:gridCol>
                <a:gridCol w="2638425">
                  <a:extLst>
                    <a:ext uri="{9D8B030D-6E8A-4147-A177-3AD203B41FA5}">
                      <a16:colId xmlns:a16="http://schemas.microsoft.com/office/drawing/2014/main" val="566506144"/>
                    </a:ext>
                  </a:extLst>
                </a:gridCol>
              </a:tblGrid>
              <a:tr h="315388">
                <a:tc>
                  <a:txBody>
                    <a:bodyPr/>
                    <a:lstStyle/>
                    <a:p>
                      <a:pPr algn="ctr" rtl="0" fontAlgn="t">
                        <a:spcBef>
                          <a:spcPts val="0"/>
                        </a:spcBef>
                        <a:spcAft>
                          <a:spcPts val="0"/>
                        </a:spcAft>
                      </a:pPr>
                      <a:r>
                        <a:rPr lang="en-GB" sz="1800" b="0" i="0" u="none" strike="noStrike">
                          <a:solidFill>
                            <a:schemeClr val="bg1"/>
                          </a:solidFill>
                          <a:effectLst/>
                          <a:latin typeface="+mn-lt"/>
                        </a:rPr>
                        <a:t>01.</a:t>
                      </a:r>
                      <a:endParaRPr lang="en-GB" sz="1800">
                        <a:solidFill>
                          <a:schemeClr val="bg1"/>
                        </a:solidFill>
                        <a:effectLst/>
                        <a:latin typeface="+mn-lt"/>
                      </a:endParaRPr>
                    </a:p>
                  </a:txBody>
                  <a:tcPr marL="68580" marR="68580">
                    <a:lnL>
                      <a:noFill/>
                    </a:lnL>
                    <a:lnR>
                      <a:noFill/>
                    </a:lnR>
                    <a:lnT>
                      <a:noFill/>
                    </a:lnT>
                    <a:lnB>
                      <a:noFill/>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800" b="0" i="0" kern="1200" dirty="0" smtClean="0">
                          <a:solidFill>
                            <a:schemeClr val="bg1"/>
                          </a:solidFill>
                          <a:effectLst/>
                          <a:latin typeface="+mn-lt"/>
                          <a:ea typeface="+mn-ea"/>
                          <a:cs typeface="+mn-cs"/>
                        </a:rPr>
                        <a:t>NAHLA YASMINE MIHOUBI</a:t>
                      </a:r>
                      <a:endParaRPr lang="en-GB" dirty="0" smtClean="0">
                        <a:solidFill>
                          <a:schemeClr val="bg1"/>
                        </a:solidFill>
                        <a:effectLst/>
                      </a:endParaRPr>
                    </a:p>
                  </a:txBody>
                  <a:tcPr marL="68580" marR="68580">
                    <a:lnL>
                      <a:noFill/>
                    </a:lnL>
                    <a:lnR>
                      <a:noFill/>
                    </a:lnR>
                    <a:lnT>
                      <a:noFill/>
                    </a:lnT>
                    <a:lnB>
                      <a:noFill/>
                    </a:lnB>
                  </a:tcPr>
                </a:tc>
                <a:extLst>
                  <a:ext uri="{0D108BD9-81ED-4DB2-BD59-A6C34878D82A}">
                    <a16:rowId xmlns:a16="http://schemas.microsoft.com/office/drawing/2014/main" val="1907138068"/>
                  </a:ext>
                </a:extLst>
              </a:tr>
              <a:tr h="315388">
                <a:tc>
                  <a:txBody>
                    <a:bodyPr/>
                    <a:lstStyle/>
                    <a:p>
                      <a:pPr algn="ctr" rtl="0" fontAlgn="t">
                        <a:spcBef>
                          <a:spcPts val="0"/>
                        </a:spcBef>
                        <a:spcAft>
                          <a:spcPts val="0"/>
                        </a:spcAft>
                      </a:pPr>
                      <a:r>
                        <a:rPr lang="en-GB" sz="1800" b="0" i="0" u="none" strike="noStrike">
                          <a:solidFill>
                            <a:schemeClr val="bg1"/>
                          </a:solidFill>
                          <a:effectLst/>
                          <a:latin typeface="+mn-lt"/>
                        </a:rPr>
                        <a:t>02.</a:t>
                      </a:r>
                      <a:endParaRPr lang="en-GB" sz="1800">
                        <a:solidFill>
                          <a:schemeClr val="bg1"/>
                        </a:solidFill>
                        <a:effectLst/>
                        <a:latin typeface="+mn-lt"/>
                      </a:endParaRPr>
                    </a:p>
                  </a:txBody>
                  <a:tcPr marL="68580" marR="68580">
                    <a:lnL>
                      <a:noFill/>
                    </a:lnL>
                    <a:lnR>
                      <a:noFill/>
                    </a:lnR>
                    <a:lnT>
                      <a:noFill/>
                    </a:lnT>
                    <a:lnB>
                      <a:noFill/>
                    </a:lnB>
                  </a:tcPr>
                </a:tc>
                <a:tc>
                  <a:txBody>
                    <a:bodyPr/>
                    <a:lstStyle/>
                    <a:p>
                      <a:pPr algn="ctr" rtl="0" fontAlgn="t">
                        <a:spcBef>
                          <a:spcPts val="0"/>
                        </a:spcBef>
                        <a:spcAft>
                          <a:spcPts val="0"/>
                        </a:spcAft>
                      </a:pPr>
                      <a:r>
                        <a:rPr lang="en-GB" sz="1800" b="0" i="0" u="none" strike="noStrike" dirty="0">
                          <a:solidFill>
                            <a:schemeClr val="bg1"/>
                          </a:solidFill>
                          <a:effectLst/>
                          <a:latin typeface="+mn-lt"/>
                        </a:rPr>
                        <a:t>HALIMA NFIDSA</a:t>
                      </a:r>
                      <a:endParaRPr lang="en-GB" sz="1800" dirty="0">
                        <a:solidFill>
                          <a:schemeClr val="bg1"/>
                        </a:solidFill>
                        <a:effectLst/>
                        <a:latin typeface="+mn-lt"/>
                      </a:endParaRPr>
                    </a:p>
                  </a:txBody>
                  <a:tcPr marL="68580" marR="68580">
                    <a:lnL>
                      <a:noFill/>
                    </a:lnL>
                    <a:lnR>
                      <a:noFill/>
                    </a:lnR>
                    <a:lnT>
                      <a:noFill/>
                    </a:lnT>
                    <a:lnB>
                      <a:noFill/>
                    </a:lnB>
                  </a:tcPr>
                </a:tc>
                <a:extLst>
                  <a:ext uri="{0D108BD9-81ED-4DB2-BD59-A6C34878D82A}">
                    <a16:rowId xmlns:a16="http://schemas.microsoft.com/office/drawing/2014/main" val="1609553414"/>
                  </a:ext>
                </a:extLst>
              </a:tr>
              <a:tr h="605042">
                <a:tc>
                  <a:txBody>
                    <a:bodyPr/>
                    <a:lstStyle/>
                    <a:p>
                      <a:pPr algn="ctr" rtl="0" fontAlgn="t">
                        <a:spcBef>
                          <a:spcPts val="0"/>
                        </a:spcBef>
                        <a:spcAft>
                          <a:spcPts val="0"/>
                        </a:spcAft>
                      </a:pPr>
                      <a:r>
                        <a:rPr lang="en-GB" sz="1800" b="0" i="0" u="none" strike="noStrike" dirty="0">
                          <a:solidFill>
                            <a:schemeClr val="bg1"/>
                          </a:solidFill>
                          <a:effectLst/>
                          <a:latin typeface="+mn-lt"/>
                        </a:rPr>
                        <a:t>03.</a:t>
                      </a:r>
                      <a:endParaRPr lang="en-GB" sz="1800" dirty="0">
                        <a:solidFill>
                          <a:schemeClr val="bg1"/>
                        </a:solidFill>
                        <a:effectLst/>
                        <a:latin typeface="+mn-lt"/>
                      </a:endParaRPr>
                    </a:p>
                  </a:txBody>
                  <a:tcPr marL="68580" marR="68580">
                    <a:lnL>
                      <a:noFill/>
                    </a:lnL>
                    <a:lnR>
                      <a:noFill/>
                    </a:lnR>
                    <a:lnT>
                      <a:noFill/>
                    </a:lnT>
                    <a:lnB>
                      <a:noFill/>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800" b="0" i="0" kern="1200" dirty="0" smtClean="0">
                          <a:solidFill>
                            <a:schemeClr val="bg1"/>
                          </a:solidFill>
                          <a:effectLst/>
                          <a:latin typeface="+mn-lt"/>
                          <a:ea typeface="+mn-ea"/>
                          <a:cs typeface="+mn-cs"/>
                        </a:rPr>
                        <a:t>ABDELATIF MEKRI</a:t>
                      </a:r>
                      <a:endParaRPr lang="en-GB" dirty="0" smtClean="0">
                        <a:solidFill>
                          <a:schemeClr val="bg1"/>
                        </a:solidFill>
                        <a:effectLst/>
                      </a:endParaRPr>
                    </a:p>
                    <a:p>
                      <a:pPr algn="ctr" rtl="0" fontAlgn="t">
                        <a:spcBef>
                          <a:spcPts val="0"/>
                        </a:spcBef>
                        <a:spcAft>
                          <a:spcPts val="0"/>
                        </a:spcAft>
                      </a:pPr>
                      <a:endParaRPr lang="en-GB" sz="1800" dirty="0">
                        <a:solidFill>
                          <a:schemeClr val="bg1"/>
                        </a:solidFill>
                        <a:effectLst/>
                        <a:latin typeface="+mn-lt"/>
                      </a:endParaRPr>
                    </a:p>
                  </a:txBody>
                  <a:tcPr marL="68580" marR="68580">
                    <a:lnL>
                      <a:noFill/>
                    </a:lnL>
                    <a:lnR>
                      <a:noFill/>
                    </a:lnR>
                    <a:lnT>
                      <a:noFill/>
                    </a:lnT>
                    <a:lnB>
                      <a:noFill/>
                    </a:lnB>
                  </a:tcPr>
                </a:tc>
                <a:extLst>
                  <a:ext uri="{0D108BD9-81ED-4DB2-BD59-A6C34878D82A}">
                    <a16:rowId xmlns:a16="http://schemas.microsoft.com/office/drawing/2014/main" val="1785527750"/>
                  </a:ext>
                </a:extLst>
              </a:tr>
            </a:tbl>
          </a:graphicData>
        </a:graphic>
      </p:graphicFrame>
      <p:sp>
        <p:nvSpPr>
          <p:cNvPr id="8" name="TextBox 7"/>
          <p:cNvSpPr txBox="1"/>
          <p:nvPr/>
        </p:nvSpPr>
        <p:spPr>
          <a:xfrm>
            <a:off x="6449352" y="4543665"/>
            <a:ext cx="2729337" cy="369332"/>
          </a:xfrm>
          <a:prstGeom prst="rect">
            <a:avLst/>
          </a:prstGeom>
          <a:noFill/>
        </p:spPr>
        <p:txBody>
          <a:bodyPr wrap="none" rtlCol="0">
            <a:spAutoFit/>
          </a:bodyPr>
          <a:lstStyle/>
          <a:p>
            <a:r>
              <a:rPr lang="en-GB" dirty="0" smtClean="0">
                <a:solidFill>
                  <a:schemeClr val="bg1"/>
                </a:solidFill>
              </a:rPr>
              <a:t>REALIS</a:t>
            </a:r>
            <a:r>
              <a:rPr lang="en-GB" dirty="0">
                <a:solidFill>
                  <a:schemeClr val="bg1"/>
                </a:solidFill>
              </a:rPr>
              <a:t>É</a:t>
            </a:r>
            <a:r>
              <a:rPr lang="en-GB" dirty="0" smtClean="0">
                <a:solidFill>
                  <a:schemeClr val="bg1"/>
                </a:solidFill>
              </a:rPr>
              <a:t> ET PRESENT</a:t>
            </a:r>
            <a:r>
              <a:rPr lang="en-GB" dirty="0">
                <a:solidFill>
                  <a:schemeClr val="bg1"/>
                </a:solidFill>
              </a:rPr>
              <a:t>É</a:t>
            </a:r>
            <a:r>
              <a:rPr lang="en-GB" dirty="0" smtClean="0">
                <a:solidFill>
                  <a:schemeClr val="bg1"/>
                </a:solidFill>
              </a:rPr>
              <a:t> PAR :</a:t>
            </a:r>
            <a:endParaRPr lang="en-GB" dirty="0">
              <a:solidFill>
                <a:schemeClr val="bg1"/>
              </a:solidFill>
            </a:endParaRPr>
          </a:p>
        </p:txBody>
      </p:sp>
      <p:sp>
        <p:nvSpPr>
          <p:cNvPr id="9" name="TextBox 8"/>
          <p:cNvSpPr txBox="1"/>
          <p:nvPr/>
        </p:nvSpPr>
        <p:spPr>
          <a:xfrm>
            <a:off x="9526683" y="3934404"/>
            <a:ext cx="1590628" cy="276999"/>
          </a:xfrm>
          <a:prstGeom prst="rect">
            <a:avLst/>
          </a:prstGeom>
          <a:noFill/>
        </p:spPr>
        <p:txBody>
          <a:bodyPr wrap="none" rtlCol="0">
            <a:spAutoFit/>
          </a:bodyPr>
          <a:lstStyle/>
          <a:p>
            <a:r>
              <a:rPr lang="en-GB" sz="1200" dirty="0" smtClean="0">
                <a:solidFill>
                  <a:schemeClr val="bg1"/>
                </a:solidFill>
              </a:rPr>
              <a:t>HOUSE PRICE INDEXES</a:t>
            </a:r>
            <a:endParaRPr lang="en-GB" sz="1200" dirty="0">
              <a:solidFill>
                <a:schemeClr val="bg1"/>
              </a:solidFill>
            </a:endParaRPr>
          </a:p>
        </p:txBody>
      </p:sp>
    </p:spTree>
    <p:extLst>
      <p:ext uri="{BB962C8B-B14F-4D97-AF65-F5344CB8AC3E}">
        <p14:creationId xmlns:p14="http://schemas.microsoft.com/office/powerpoint/2010/main" val="3167172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smtClean="0"/>
              <a:t>     L’étude entre ‘level’ et ‘index_nsa’:</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20</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067777" y="5626092"/>
            <a:ext cx="4135776" cy="1754326"/>
          </a:xfrm>
          <a:prstGeom prst="rect">
            <a:avLst/>
          </a:prstGeom>
          <a:noFill/>
        </p:spPr>
        <p:txBody>
          <a:bodyPr wrap="square" rtlCol="0">
            <a:spAutoFit/>
          </a:bodyPr>
          <a:lstStyle/>
          <a:p>
            <a:pPr algn="ctr"/>
            <a:r>
              <a:rPr lang="en-GB" i="1" dirty="0"/>
              <a:t>boîtes moustache  en montre la distribution de </a:t>
            </a:r>
            <a:r>
              <a:rPr lang="en-GB" i="1" dirty="0" smtClean="0"/>
              <a:t>l'indice NSA pour </a:t>
            </a:r>
            <a:r>
              <a:rPr lang="en-GB" i="1" dirty="0"/>
              <a:t>chaque catégorie de 'level'</a:t>
            </a:r>
            <a:endParaRPr lang="en-GB" dirty="0"/>
          </a:p>
          <a:p>
            <a:r>
              <a:rPr lang="en-GB" dirty="0"/>
              <a:t/>
            </a:r>
            <a:br>
              <a:rPr lang="en-GB" dirty="0"/>
            </a:br>
            <a:r>
              <a:rPr lang="en-GB" dirty="0"/>
              <a:t/>
            </a:r>
            <a:br>
              <a:rPr lang="en-GB" dirty="0"/>
            </a:br>
            <a:endParaRPr lang="en-GB" dirty="0"/>
          </a:p>
        </p:txBody>
      </p:sp>
      <p:sp>
        <p:nvSpPr>
          <p:cNvPr id="5" name="TextBox 4"/>
          <p:cNvSpPr txBox="1"/>
          <p:nvPr/>
        </p:nvSpPr>
        <p:spPr>
          <a:xfrm>
            <a:off x="515938" y="2811890"/>
            <a:ext cx="6206661" cy="2308324"/>
          </a:xfrm>
          <a:prstGeom prst="rect">
            <a:avLst/>
          </a:prstGeom>
          <a:noFill/>
        </p:spPr>
        <p:txBody>
          <a:bodyPr wrap="square" rtlCol="0">
            <a:spAutoFit/>
          </a:bodyPr>
          <a:lstStyle/>
          <a:p>
            <a:r>
              <a:rPr lang="en-GB" dirty="0"/>
              <a:t>D</a:t>
            </a:r>
            <a:r>
              <a:rPr lang="en-GB" dirty="0" smtClean="0"/>
              <a:t>es </a:t>
            </a:r>
            <a:r>
              <a:rPr lang="en-GB" dirty="0"/>
              <a:t>différences significatives dans les distributions de l'indice NSA entre les différentes catégories de la variable 'level</a:t>
            </a:r>
            <a:r>
              <a:rPr lang="en-GB" dirty="0" smtClean="0"/>
              <a:t>'.</a:t>
            </a:r>
          </a:p>
          <a:p>
            <a:endParaRPr lang="en-GB" dirty="0"/>
          </a:p>
          <a:p>
            <a:r>
              <a:rPr lang="en-GB" dirty="0"/>
              <a:t>Pour 'USA or Census Division', la médiane de l'indice NSA est de 149.13.</a:t>
            </a:r>
            <a:endParaRPr lang="en-GB" dirty="0"/>
          </a:p>
          <a:p>
            <a:r>
              <a:rPr lang="en-GB" dirty="0"/>
              <a:t>Pour 'MSA', la médiane est de 176.90.</a:t>
            </a:r>
            <a:endParaRPr lang="en-GB" dirty="0"/>
          </a:p>
          <a:p>
            <a:r>
              <a:rPr lang="en-GB" dirty="0"/>
              <a:t>Pour 'State', la médiane est de 188.66.</a:t>
            </a:r>
            <a:endParaRPr lang="en-GB" dirty="0"/>
          </a:p>
          <a:p>
            <a:r>
              <a:rPr lang="en-GB" dirty="0"/>
              <a:t>Pour 'Puerto Rico', la médiane est de 192.31</a:t>
            </a:r>
            <a:r>
              <a:rPr lang="en-GB" dirty="0" smtClean="0"/>
              <a:t>.</a:t>
            </a:r>
            <a:endParaRPr lang="en-GB" dirty="0"/>
          </a:p>
        </p:txBody>
      </p:sp>
      <p:pic>
        <p:nvPicPr>
          <p:cNvPr id="23554" name="Picture 2" descr="https://lh7-us.googleusercontent.com/tye1HujNS4mDfBx6MDlh3gTSrtJfd83P7OEDE4tp66YWzkncZb9xThPjYkYa6FYw5CFLlv5RrnRseZWPfC3YwNa9Nk_0DaLyNf627TPgiFADBRaZe1AIAe1u3W3ETRqub5ZMPIrXHqB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553" y="2328429"/>
            <a:ext cx="4214224" cy="327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81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smtClean="0"/>
              <a:t>     L’étude entre ‘year</a:t>
            </a:r>
            <a:r>
              <a:rPr lang="en-GB" dirty="0"/>
              <a:t> ‘</a:t>
            </a:r>
            <a:r>
              <a:rPr lang="en-GB" dirty="0" smtClean="0"/>
              <a:t> et </a:t>
            </a:r>
            <a:r>
              <a:rPr lang="en-GB" dirty="0"/>
              <a:t>‘ </a:t>
            </a:r>
            <a:r>
              <a:rPr lang="en-GB" dirty="0" smtClean="0"/>
              <a:t>hpi_type</a:t>
            </a:r>
            <a:r>
              <a:rPr lang="en-GB" dirty="0"/>
              <a:t>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21</a:t>
            </a:fld>
            <a:endParaRPr lang="en-US" dirty="0"/>
          </a:p>
        </p:txBody>
      </p:sp>
      <p:sp>
        <p:nvSpPr>
          <p:cNvPr id="15" name="Rectangle 14"/>
          <p:cNvSpPr/>
          <p:nvPr/>
        </p:nvSpPr>
        <p:spPr>
          <a:xfrm>
            <a:off x="183991"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079439" y="5672259"/>
            <a:ext cx="4135776" cy="1754326"/>
          </a:xfrm>
          <a:prstGeom prst="rect">
            <a:avLst/>
          </a:prstGeom>
          <a:noFill/>
        </p:spPr>
        <p:txBody>
          <a:bodyPr wrap="square" rtlCol="0">
            <a:spAutoFit/>
          </a:bodyPr>
          <a:lstStyle/>
          <a:p>
            <a:pPr algn="ctr"/>
            <a:r>
              <a:rPr lang="en-GB" i="1" dirty="0"/>
              <a:t>boîtes moustache  en montre la distribution de l'indice year pour chaque catégorie de 'hpi_type'</a:t>
            </a:r>
            <a:endParaRPr lang="en-GB" dirty="0"/>
          </a:p>
          <a:p>
            <a:pPr algn="ctr"/>
            <a:r>
              <a:rPr lang="en-GB" dirty="0"/>
              <a:t/>
            </a:r>
            <a:br>
              <a:rPr lang="en-GB" dirty="0"/>
            </a:br>
            <a:r>
              <a:rPr lang="en-GB" dirty="0"/>
              <a:t/>
            </a:r>
            <a:br>
              <a:rPr lang="en-GB" dirty="0"/>
            </a:br>
            <a:endParaRPr lang="en-GB" dirty="0"/>
          </a:p>
        </p:txBody>
      </p:sp>
      <p:sp>
        <p:nvSpPr>
          <p:cNvPr id="5" name="TextBox 4"/>
          <p:cNvSpPr txBox="1"/>
          <p:nvPr/>
        </p:nvSpPr>
        <p:spPr>
          <a:xfrm>
            <a:off x="515938" y="2256791"/>
            <a:ext cx="6206661" cy="3970318"/>
          </a:xfrm>
          <a:prstGeom prst="rect">
            <a:avLst/>
          </a:prstGeom>
          <a:noFill/>
        </p:spPr>
        <p:txBody>
          <a:bodyPr wrap="square" rtlCol="0">
            <a:spAutoFit/>
          </a:bodyPr>
          <a:lstStyle/>
          <a:p>
            <a:endParaRPr lang="en-GB" dirty="0" smtClean="0"/>
          </a:p>
          <a:p>
            <a:pPr marL="285750" indent="-285750">
              <a:buFontTx/>
              <a:buChar char="-"/>
            </a:pPr>
            <a:r>
              <a:rPr lang="en-GB" dirty="0" smtClean="0"/>
              <a:t>Le </a:t>
            </a:r>
            <a:r>
              <a:rPr lang="en-GB" dirty="0"/>
              <a:t>t-statistic négatif (-7,93) suggère que la valeur moyenne </a:t>
            </a:r>
            <a:r>
              <a:rPr lang="en-GB" dirty="0" smtClean="0"/>
              <a:t>pour </a:t>
            </a:r>
            <a:r>
              <a:rPr lang="en-GB" dirty="0"/>
              <a:t>la catégorie "non-metro" est significativement inférieure à la moyenne générale de </a:t>
            </a:r>
            <a:r>
              <a:rPr lang="en-GB" dirty="0" smtClean="0"/>
              <a:t>yr.</a:t>
            </a:r>
          </a:p>
          <a:p>
            <a:pPr marL="285750" indent="-285750">
              <a:buFontTx/>
              <a:buChar char="-"/>
            </a:pPr>
            <a:endParaRPr lang="en-GB" dirty="0" smtClean="0"/>
          </a:p>
          <a:p>
            <a:pPr marL="285750" indent="-285750">
              <a:buFontTx/>
              <a:buChar char="-"/>
            </a:pPr>
            <a:r>
              <a:rPr lang="en-GB" dirty="0" smtClean="0"/>
              <a:t>Le </a:t>
            </a:r>
            <a:r>
              <a:rPr lang="en-GB" dirty="0"/>
              <a:t>t-statistic positif (12,12) suggère que la valeur moyenne de yr pour la catégorie "distress-free" est significativement supérieure à la moyenne générale de yr. </a:t>
            </a:r>
            <a:endParaRPr lang="en-GB" dirty="0"/>
          </a:p>
          <a:p>
            <a:pPr marL="285750" indent="-285750">
              <a:buFontTx/>
              <a:buChar char="-"/>
            </a:pPr>
            <a:endParaRPr lang="en-GB" dirty="0" smtClean="0"/>
          </a:p>
          <a:p>
            <a:pPr marL="285750" indent="-285750">
              <a:buFontTx/>
              <a:buChar char="-"/>
            </a:pPr>
            <a:r>
              <a:rPr lang="en-GB" dirty="0" smtClean="0"/>
              <a:t>Similaire </a:t>
            </a:r>
            <a:r>
              <a:rPr lang="en-GB" dirty="0"/>
              <a:t>à la catégorie "distress-free", le t-statistic positif (9,58) suggère que la valeur moyenne de yr pour la catégorie "developmental" est significativement supérieure à la moyenne générale de yr. </a:t>
            </a:r>
            <a:r>
              <a:rPr lang="en-GB" dirty="0"/>
              <a:t/>
            </a:r>
            <a:br>
              <a:rPr lang="en-GB" dirty="0"/>
            </a:br>
            <a:endParaRPr lang="en-GB" dirty="0"/>
          </a:p>
        </p:txBody>
      </p:sp>
      <p:pic>
        <p:nvPicPr>
          <p:cNvPr id="24578" name="Picture 2" descr="https://lh7-us.googleusercontent.com/SGmsR7LpRC_slAVdVa6CPiAo6KORpEpVAZxLeoDGuwhBBogHFL4Xgi2-5bfb7j7unE1bbbujgAgBtAv2_SXWGZX87iUXKf-yP67I1W1Sv4AKBs-bjYB56wpbRj7HX_Oj_a2mXDIfriy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439" y="2256791"/>
            <a:ext cx="4124114" cy="31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705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smtClean="0"/>
              <a:t>     L’étude entre ‘year</a:t>
            </a:r>
            <a:r>
              <a:rPr lang="en-GB" dirty="0"/>
              <a:t> ‘</a:t>
            </a:r>
            <a:r>
              <a:rPr lang="en-GB" dirty="0" smtClean="0"/>
              <a:t> et </a:t>
            </a:r>
            <a:r>
              <a:rPr lang="en-GB" dirty="0"/>
              <a:t>‘ </a:t>
            </a:r>
            <a:r>
              <a:rPr lang="en-GB" dirty="0" smtClean="0"/>
              <a:t>hpi_flavor </a:t>
            </a:r>
            <a:r>
              <a:rPr lang="en-GB" dirty="0"/>
              <a:t>‘</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22</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079439" y="5672259"/>
            <a:ext cx="4135776" cy="1754326"/>
          </a:xfrm>
          <a:prstGeom prst="rect">
            <a:avLst/>
          </a:prstGeom>
          <a:noFill/>
        </p:spPr>
        <p:txBody>
          <a:bodyPr wrap="square" rtlCol="0">
            <a:spAutoFit/>
          </a:bodyPr>
          <a:lstStyle/>
          <a:p>
            <a:pPr algn="ctr"/>
            <a:r>
              <a:rPr lang="en-GB" i="1" dirty="0"/>
              <a:t>boîtes moustache  en montre la distribution de l'indice year pour chaque catégorie de </a:t>
            </a:r>
            <a:r>
              <a:rPr lang="en-GB" i="1" dirty="0" smtClean="0"/>
              <a:t>'hpi_flavor'</a:t>
            </a:r>
            <a:endParaRPr lang="en-GB" dirty="0"/>
          </a:p>
          <a:p>
            <a:pPr algn="ctr"/>
            <a:r>
              <a:rPr lang="en-GB" dirty="0"/>
              <a:t/>
            </a:r>
            <a:br>
              <a:rPr lang="en-GB" dirty="0"/>
            </a:br>
            <a:r>
              <a:rPr lang="en-GB" dirty="0"/>
              <a:t/>
            </a:r>
            <a:br>
              <a:rPr lang="en-GB" dirty="0"/>
            </a:br>
            <a:endParaRPr lang="en-GB" dirty="0"/>
          </a:p>
        </p:txBody>
      </p:sp>
      <p:sp>
        <p:nvSpPr>
          <p:cNvPr id="5" name="TextBox 4"/>
          <p:cNvSpPr txBox="1"/>
          <p:nvPr/>
        </p:nvSpPr>
        <p:spPr>
          <a:xfrm>
            <a:off x="515938" y="2359660"/>
            <a:ext cx="6206661" cy="3139321"/>
          </a:xfrm>
          <a:prstGeom prst="rect">
            <a:avLst/>
          </a:prstGeom>
          <a:noFill/>
        </p:spPr>
        <p:txBody>
          <a:bodyPr wrap="square" rtlCol="0">
            <a:spAutoFit/>
          </a:bodyPr>
          <a:lstStyle/>
          <a:p>
            <a:pPr marL="285750" indent="-285750">
              <a:buFontTx/>
              <a:buChar char="-"/>
            </a:pPr>
            <a:r>
              <a:rPr lang="en-GB" dirty="0" smtClean="0"/>
              <a:t>Le </a:t>
            </a:r>
            <a:r>
              <a:rPr lang="en-GB" dirty="0"/>
              <a:t>t-statistic positif (50,19) suggère que la valeur moyenne de yr pour la catégorie "purchase-only" est significativement supérieure à la moyenne générale de yr. </a:t>
            </a:r>
            <a:endParaRPr lang="en-GB" dirty="0"/>
          </a:p>
          <a:p>
            <a:pPr marL="285750" indent="-285750">
              <a:buFontTx/>
              <a:buChar char="-"/>
            </a:pPr>
            <a:endParaRPr lang="en-GB" dirty="0" smtClean="0"/>
          </a:p>
          <a:p>
            <a:pPr marL="285750" indent="-285750">
              <a:buFontTx/>
              <a:buChar char="-"/>
            </a:pPr>
            <a:r>
              <a:rPr lang="en-GB" dirty="0" smtClean="0"/>
              <a:t>Le </a:t>
            </a:r>
            <a:r>
              <a:rPr lang="en-GB" dirty="0"/>
              <a:t>t-statistic négatif (-33,23) suggère que la valeur moyenne de yr pour la catégorie "all-transactions" est significativement inférieure à la moyenne générale de yr. </a:t>
            </a:r>
            <a:endParaRPr lang="en-GB" dirty="0"/>
          </a:p>
          <a:p>
            <a:pPr marL="285750" indent="-285750">
              <a:buFontTx/>
              <a:buChar char="-"/>
            </a:pPr>
            <a:endParaRPr lang="en-GB" dirty="0" smtClean="0"/>
          </a:p>
          <a:p>
            <a:pPr marL="285750" indent="-285750">
              <a:buFontTx/>
              <a:buChar char="-"/>
            </a:pPr>
            <a:r>
              <a:rPr lang="en-GB" dirty="0" smtClean="0"/>
              <a:t>Le </a:t>
            </a:r>
            <a:r>
              <a:rPr lang="en-GB" dirty="0"/>
              <a:t>t-statistic positif (36,89) suggère que la valeur moyenne de yr pour la catégorie "expanded-data" est significativement supérieure à la moyenne générale de yr. </a:t>
            </a:r>
            <a:endParaRPr lang="en-GB" dirty="0"/>
          </a:p>
        </p:txBody>
      </p:sp>
      <p:pic>
        <p:nvPicPr>
          <p:cNvPr id="26626" name="Picture 2" descr="https://lh7-us.googleusercontent.com/XyhxazJBn57o0Wha-Ul7ggnuAqyQGDCGThFzcLHdi-xxRGHBlKJE_I8JdqlopBT3O3_TnCuxkI-TAUHMCDnMZDUn6iEjK-7ejx6d0KEMJH__DZnpHepQo2M3TIgbXIftF_hBn9j347F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245" y="2259455"/>
            <a:ext cx="3800163" cy="294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191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smtClean="0"/>
              <a:t>     L’étude entre </a:t>
            </a:r>
            <a:r>
              <a:rPr lang="en-GB" dirty="0"/>
              <a:t>‘ </a:t>
            </a:r>
            <a:r>
              <a:rPr lang="en-GB" dirty="0" smtClean="0"/>
              <a:t>year</a:t>
            </a:r>
            <a:r>
              <a:rPr lang="en-GB" dirty="0"/>
              <a:t> ‘ </a:t>
            </a:r>
            <a:r>
              <a:rPr lang="en-GB" dirty="0" smtClean="0"/>
              <a:t> et </a:t>
            </a:r>
            <a:r>
              <a:rPr lang="en-GB" dirty="0"/>
              <a:t>‘ </a:t>
            </a:r>
            <a:r>
              <a:rPr lang="en-GB" dirty="0" smtClean="0"/>
              <a:t>level</a:t>
            </a:r>
            <a:r>
              <a:rPr lang="en-GB" dirty="0"/>
              <a:t>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23</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067777" y="5626092"/>
            <a:ext cx="4135776" cy="1200329"/>
          </a:xfrm>
          <a:prstGeom prst="rect">
            <a:avLst/>
          </a:prstGeom>
          <a:noFill/>
        </p:spPr>
        <p:txBody>
          <a:bodyPr wrap="square" rtlCol="0">
            <a:spAutoFit/>
          </a:bodyPr>
          <a:lstStyle/>
          <a:p>
            <a:pPr algn="ctr"/>
            <a:r>
              <a:rPr lang="en-GB" i="1" dirty="0"/>
              <a:t>boîtes moustache  en montre la distribution de l'indice year pour chaque catégorie de 'hpi_flavor'</a:t>
            </a:r>
            <a:r>
              <a:rPr lang="en-GB" dirty="0"/>
              <a:t/>
            </a:r>
            <a:br>
              <a:rPr lang="en-GB" dirty="0"/>
            </a:br>
            <a:endParaRPr lang="en-GB" dirty="0"/>
          </a:p>
        </p:txBody>
      </p:sp>
      <p:sp>
        <p:nvSpPr>
          <p:cNvPr id="5" name="TextBox 4"/>
          <p:cNvSpPr txBox="1"/>
          <p:nvPr/>
        </p:nvSpPr>
        <p:spPr>
          <a:xfrm>
            <a:off x="515938" y="1791518"/>
            <a:ext cx="6206661" cy="4524315"/>
          </a:xfrm>
          <a:prstGeom prst="rect">
            <a:avLst/>
          </a:prstGeom>
          <a:noFill/>
        </p:spPr>
        <p:txBody>
          <a:bodyPr wrap="square" rtlCol="0">
            <a:spAutoFit/>
          </a:bodyPr>
          <a:lstStyle/>
          <a:p>
            <a:pPr marL="285750" indent="-285750">
              <a:buFontTx/>
              <a:buChar char="-"/>
            </a:pPr>
            <a:r>
              <a:rPr lang="en-GB" dirty="0" smtClean="0"/>
              <a:t>la </a:t>
            </a:r>
            <a:r>
              <a:rPr lang="en-GB" dirty="0"/>
              <a:t>moyenne globale (Moyenne: 2005.04). Cela suggère </a:t>
            </a:r>
            <a:r>
              <a:rPr lang="en-GB" dirty="0" smtClean="0"/>
              <a:t>que les </a:t>
            </a:r>
            <a:r>
              <a:rPr lang="en-GB" dirty="0"/>
              <a:t>tendances </a:t>
            </a:r>
            <a:r>
              <a:rPr lang="en-GB" dirty="0" smtClean="0"/>
              <a:t>au </a:t>
            </a:r>
            <a:r>
              <a:rPr lang="en-GB" dirty="0"/>
              <a:t>sein des </a:t>
            </a:r>
            <a:r>
              <a:rPr lang="en-GB" dirty="0" smtClean="0"/>
              <a:t>‘USA or Census Division’ ont </a:t>
            </a:r>
            <a:r>
              <a:rPr lang="en-GB" dirty="0"/>
              <a:t>tendance à se produire plus tard que la tendance </a:t>
            </a:r>
            <a:r>
              <a:rPr lang="en-GB" dirty="0" smtClean="0"/>
              <a:t>générale.</a:t>
            </a:r>
          </a:p>
          <a:p>
            <a:pPr marL="285750" indent="-285750">
              <a:buFontTx/>
              <a:buChar char="-"/>
            </a:pPr>
            <a:endParaRPr lang="en-GB" dirty="0"/>
          </a:p>
          <a:p>
            <a:pPr marL="285750" indent="-285750">
              <a:buFontTx/>
              <a:buChar char="-"/>
            </a:pPr>
            <a:r>
              <a:rPr lang="en-GB" dirty="0" smtClean="0"/>
              <a:t>Pour </a:t>
            </a:r>
            <a:r>
              <a:rPr lang="en-GB" dirty="0"/>
              <a:t>la catégorie "MSA" est significativement antérieure à la moyenne globale (Moyenne: </a:t>
            </a:r>
            <a:r>
              <a:rPr lang="en-GB" dirty="0" smtClean="0"/>
              <a:t>2003.70),les </a:t>
            </a:r>
            <a:r>
              <a:rPr lang="en-GB" dirty="0"/>
              <a:t>tendances </a:t>
            </a:r>
            <a:r>
              <a:rPr lang="en-GB" dirty="0" smtClean="0"/>
              <a:t>de MSA </a:t>
            </a:r>
            <a:r>
              <a:rPr lang="en-GB" dirty="0"/>
              <a:t>ont tendance à se produire plus tôt que la tendance </a:t>
            </a:r>
            <a:r>
              <a:rPr lang="en-GB" dirty="0" smtClean="0"/>
              <a:t>globale.</a:t>
            </a:r>
          </a:p>
          <a:p>
            <a:pPr marL="285750" indent="-285750">
              <a:buFontTx/>
              <a:buChar char="-"/>
            </a:pPr>
            <a:endParaRPr lang="en-GB" dirty="0"/>
          </a:p>
          <a:p>
            <a:pPr marL="285750" indent="-285750">
              <a:buFontTx/>
              <a:buChar char="-"/>
            </a:pPr>
            <a:r>
              <a:rPr lang="en-GB" dirty="0" smtClean="0"/>
              <a:t>L'année </a:t>
            </a:r>
            <a:r>
              <a:rPr lang="en-GB" dirty="0"/>
              <a:t>moyenne (yr) pour la catégorie </a:t>
            </a:r>
            <a:r>
              <a:rPr lang="en-GB" dirty="0" smtClean="0"/>
              <a:t>“State" </a:t>
            </a:r>
            <a:r>
              <a:rPr lang="en-GB" dirty="0"/>
              <a:t>est significativement plus tardive que la moyenne globale (Moyenne: 2004.48</a:t>
            </a:r>
            <a:r>
              <a:rPr lang="en-GB" dirty="0" smtClean="0"/>
              <a:t>).La tendancede cette zone se </a:t>
            </a:r>
            <a:r>
              <a:rPr lang="en-GB" dirty="0"/>
              <a:t>produire plus tard que la tendance globale</a:t>
            </a:r>
            <a:r>
              <a:rPr lang="en-GB" dirty="0" smtClean="0"/>
              <a:t>.</a:t>
            </a:r>
          </a:p>
          <a:p>
            <a:pPr marL="285750" indent="-285750">
              <a:buFontTx/>
              <a:buChar char="-"/>
            </a:pPr>
            <a:endParaRPr lang="en-GB" dirty="0"/>
          </a:p>
          <a:p>
            <a:pPr marL="285750" indent="-285750">
              <a:buFontTx/>
              <a:buChar char="-"/>
            </a:pPr>
            <a:r>
              <a:rPr lang="en-GB" dirty="0" smtClean="0"/>
              <a:t>"Puerto </a:t>
            </a:r>
            <a:r>
              <a:rPr lang="en-GB" dirty="0"/>
              <a:t>Rico" est significativement plus tardive que la moyenne globale (Moyenne: 2009.19). </a:t>
            </a:r>
            <a:r>
              <a:rPr lang="en-GB" dirty="0"/>
              <a:t/>
            </a:r>
            <a:br>
              <a:rPr lang="en-GB" dirty="0"/>
            </a:br>
            <a:endParaRPr lang="en-GB" dirty="0"/>
          </a:p>
        </p:txBody>
      </p:sp>
      <p:pic>
        <p:nvPicPr>
          <p:cNvPr id="25602" name="Picture 2" descr="https://lh7-us.googleusercontent.com/VQNcIATT0hwsN06B6m0jqi9B63aywnGnC5qX2drE4ysKdgzPORQj_qvRb8u4EESZVWrKsYD-e51TBpvMlsJb0i-NVdtOqCdGdzqN4q_tdocN_5HOvQpzvgGine9DiMXKH1xQBp3zmBW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083" y="2355949"/>
            <a:ext cx="3966470" cy="291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25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smtClean="0"/>
              <a:t>     L’étude entre ‘</a:t>
            </a:r>
            <a:r>
              <a:rPr lang="en-GB" dirty="0"/>
              <a:t> hpi_type </a:t>
            </a:r>
            <a:r>
              <a:rPr lang="en-GB" dirty="0" smtClean="0"/>
              <a:t>‘et </a:t>
            </a:r>
            <a:r>
              <a:rPr lang="en-GB" dirty="0"/>
              <a:t>‘ </a:t>
            </a:r>
            <a:r>
              <a:rPr lang="en-GB" dirty="0" smtClean="0"/>
              <a:t>hpi_flavor</a:t>
            </a:r>
            <a:r>
              <a:rPr lang="en-GB" dirty="0"/>
              <a:t>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24</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067777" y="5626092"/>
            <a:ext cx="4135776" cy="1200329"/>
          </a:xfrm>
          <a:prstGeom prst="rect">
            <a:avLst/>
          </a:prstGeom>
          <a:noFill/>
        </p:spPr>
        <p:txBody>
          <a:bodyPr wrap="square" rtlCol="0">
            <a:spAutoFit/>
          </a:bodyPr>
          <a:lstStyle/>
          <a:p>
            <a:pPr algn="ctr"/>
            <a:r>
              <a:rPr lang="en-GB" i="1" dirty="0"/>
              <a:t>boîtes moustache  en montre la distribution de l'indice year pour chaque catégorie de 'hpi_flavor'</a:t>
            </a:r>
            <a:r>
              <a:rPr lang="en-GB" dirty="0"/>
              <a:t/>
            </a:r>
            <a:br>
              <a:rPr lang="en-GB" dirty="0"/>
            </a:br>
            <a:endParaRPr lang="en-GB" dirty="0"/>
          </a:p>
        </p:txBody>
      </p:sp>
      <p:sp>
        <p:nvSpPr>
          <p:cNvPr id="5" name="TextBox 4"/>
          <p:cNvSpPr txBox="1"/>
          <p:nvPr/>
        </p:nvSpPr>
        <p:spPr>
          <a:xfrm>
            <a:off x="574530" y="4241098"/>
            <a:ext cx="6206661" cy="2308324"/>
          </a:xfrm>
          <a:prstGeom prst="rect">
            <a:avLst/>
          </a:prstGeom>
          <a:noFill/>
        </p:spPr>
        <p:txBody>
          <a:bodyPr wrap="square" rtlCol="0">
            <a:spAutoFit/>
          </a:bodyPr>
          <a:lstStyle/>
          <a:p>
            <a:r>
              <a:rPr lang="en-GB" dirty="0"/>
              <a:t>Le test du Chi-deux (Chi-square) indique une statistique de Chi2 de 8595.73 avec un p-value très proche de zéro (0.0</a:t>
            </a:r>
            <a:r>
              <a:rPr lang="en-GB" dirty="0" smtClean="0"/>
              <a:t>).</a:t>
            </a:r>
          </a:p>
          <a:p>
            <a:r>
              <a:rPr lang="en-GB" dirty="0" smtClean="0"/>
              <a:t>Cela </a:t>
            </a:r>
            <a:r>
              <a:rPr lang="en-GB" dirty="0"/>
              <a:t>suggère </a:t>
            </a:r>
            <a:r>
              <a:rPr lang="en-GB" dirty="0" smtClean="0"/>
              <a:t>que </a:t>
            </a:r>
            <a:r>
              <a:rPr lang="en-GB" dirty="0"/>
              <a:t>ces variables ne sont probablement pas indépendantes et qu'il existe une relation entre les différentes modalités de ces deux variables.</a:t>
            </a:r>
            <a:endParaRPr lang="en-GB" dirty="0"/>
          </a:p>
          <a:p>
            <a:r>
              <a:rPr lang="en-GB" dirty="0"/>
              <a:t/>
            </a:r>
            <a:br>
              <a:rPr lang="en-GB" dirty="0"/>
            </a:br>
            <a:r>
              <a:rPr lang="en-GB" dirty="0"/>
              <a:t/>
            </a:r>
            <a:br>
              <a:rPr lang="en-GB" dirty="0"/>
            </a:br>
            <a:endParaRPr lang="en-GB" dirty="0"/>
          </a:p>
        </p:txBody>
      </p:sp>
      <p:pic>
        <p:nvPicPr>
          <p:cNvPr id="27650" name="Picture 2" descr="https://lh7-us.googleusercontent.com/b5hU_qwZDnmWPgaAf_ls_v6jVqNc_BW01xUzFcGQMJK6i27Z5fMwYnk92dEFvFQBJPXiLZuQVP0E4PiJe1qROOeRv3X8gvLVOSMgk9xt7sIdKqFQkhvVMkITcljlpIxQWVY7AG3ipg5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571" y="2302194"/>
            <a:ext cx="4060187" cy="301830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lh7-us.googleusercontent.com/rd1lGo9dZt-GNlUSQpxwVgVQkQ_xEqYBBEfGqy_G_H95SsGBzQWN_yjRhh-OteniGiCLEjQRlP1xRPU9Lku8EU_eSuXt6mce8bRN3aHYPwYRr_Y9-CUCWmHAYwJhMaV1aMtfgSVQl-d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786" y="1542690"/>
            <a:ext cx="501015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lh7-us.googleusercontent.com/A02G2YS7gDZsJV87XSYV8m3tIxa8gX5kNq01ZnQD7WnebfrvlgZvmW9EIQxTgcgNxsp7FCltdNHaAsAHORNwEzKW83kEnR0jpnEMdllGmfSOESmqBk091PzVGcVcvY00J27cna8I3zH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449" y="3606269"/>
            <a:ext cx="3552825" cy="55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873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8001" y="2768178"/>
            <a:ext cx="4937211" cy="1325563"/>
          </a:xfrm>
        </p:spPr>
        <p:txBody>
          <a:bodyPr/>
          <a:lstStyle/>
          <a:p>
            <a:r>
              <a:rPr lang="en-GB" sz="6000" dirty="0"/>
              <a:t>Analyse </a:t>
            </a:r>
            <a:r>
              <a:rPr lang="en-GB" sz="6000" dirty="0" smtClean="0"/>
              <a:t>multivariée </a:t>
            </a:r>
            <a:r>
              <a:rPr lang="en-US" dirty="0"/>
              <a:t/>
            </a:r>
            <a:br>
              <a:rPr lang="en-US" dirty="0"/>
            </a:br>
            <a:endParaRPr lang="en-US"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25</a:t>
            </a:fld>
            <a:endParaRPr lang="en-US" dirty="0"/>
          </a:p>
        </p:txBody>
      </p:sp>
      <p:sp>
        <p:nvSpPr>
          <p:cNvPr id="6" name="Rectangle 5"/>
          <p:cNvSpPr/>
          <p:nvPr/>
        </p:nvSpPr>
        <p:spPr>
          <a:xfrm>
            <a:off x="301297"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7248176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26</a:t>
            </a:fld>
            <a:endParaRPr lang="en-US" noProof="0" dirty="0"/>
          </a:p>
        </p:txBody>
      </p:sp>
      <p:sp>
        <p:nvSpPr>
          <p:cNvPr id="4" name="Title 3"/>
          <p:cNvSpPr>
            <a:spLocks noGrp="1"/>
          </p:cNvSpPr>
          <p:nvPr>
            <p:ph type="title"/>
          </p:nvPr>
        </p:nvSpPr>
        <p:spPr/>
        <p:txBody>
          <a:bodyPr/>
          <a:lstStyle/>
          <a:p>
            <a:r>
              <a:rPr lang="en-GB" dirty="0"/>
              <a:t>L'analyse </a:t>
            </a:r>
            <a:r>
              <a:rPr lang="en-GB" dirty="0" smtClean="0"/>
              <a:t>multivariée – choix des variables :</a:t>
            </a:r>
            <a:endParaRPr lang="en-GB" dirty="0"/>
          </a:p>
        </p:txBody>
      </p:sp>
      <p:sp>
        <p:nvSpPr>
          <p:cNvPr id="5" name="Rectangle 4"/>
          <p:cNvSpPr/>
          <p:nvPr/>
        </p:nvSpPr>
        <p:spPr>
          <a:xfrm>
            <a:off x="174076"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 name="Content Placeholder 2"/>
          <p:cNvSpPr>
            <a:spLocks noGrp="1"/>
          </p:cNvSpPr>
          <p:nvPr>
            <p:ph idx="1"/>
          </p:nvPr>
        </p:nvSpPr>
        <p:spPr/>
        <p:txBody>
          <a:bodyPr>
            <a:normAutofit fontScale="92500" lnSpcReduction="20000"/>
          </a:bodyPr>
          <a:lstStyle/>
          <a:p>
            <a:r>
              <a:rPr lang="en-GB" dirty="0" smtClean="0"/>
              <a:t>Parmi </a:t>
            </a:r>
            <a:r>
              <a:rPr lang="en-GB" dirty="0"/>
              <a:t>les dix </a:t>
            </a:r>
            <a:r>
              <a:rPr lang="en-GB" dirty="0" smtClean="0"/>
              <a:t>variables disponibles </a:t>
            </a:r>
            <a:r>
              <a:rPr lang="en-GB" dirty="0"/>
              <a:t>dans </a:t>
            </a:r>
            <a:r>
              <a:rPr lang="en-GB" dirty="0" smtClean="0"/>
              <a:t>le dataset , on</a:t>
            </a:r>
            <a:r>
              <a:rPr lang="en-GB" dirty="0"/>
              <a:t> s'est concentrée sur quatre variables spécifiques </a:t>
            </a:r>
            <a:r>
              <a:rPr lang="en-GB" dirty="0" smtClean="0"/>
              <a:t>:</a:t>
            </a:r>
          </a:p>
          <a:p>
            <a:pPr marL="0" indent="0">
              <a:buNone/>
            </a:pPr>
            <a:endParaRPr lang="en-GB" dirty="0" smtClean="0"/>
          </a:p>
          <a:p>
            <a:pPr marL="0" indent="0">
              <a:buNone/>
            </a:pPr>
            <a:endParaRPr lang="en-GB" dirty="0" smtClean="0"/>
          </a:p>
          <a:p>
            <a:r>
              <a:rPr lang="en-GB" dirty="0" smtClean="0"/>
              <a:t>Ce </a:t>
            </a:r>
            <a:r>
              <a:rPr lang="en-GB" dirty="0"/>
              <a:t>choix a été motivé par la pertinence de ces variables pour étudier les tendances temporelles des prix des maisons. </a:t>
            </a:r>
            <a:endParaRPr lang="en-GB" dirty="0" smtClean="0"/>
          </a:p>
          <a:p>
            <a:r>
              <a:rPr lang="en-GB" dirty="0" smtClean="0"/>
              <a:t>En </a:t>
            </a:r>
            <a:r>
              <a:rPr lang="en-GB" dirty="0"/>
              <a:t>sélectionnant ces variables clés, l'objectif était de comprendre les corrélations potentielles entre les informations temporelles et les indices de prix des maisons, </a:t>
            </a:r>
            <a:endParaRPr lang="en-GB" dirty="0" smtClean="0"/>
          </a:p>
          <a:p>
            <a:r>
              <a:rPr lang="en-GB" dirty="0" smtClean="0"/>
              <a:t>simplifiant ainsi </a:t>
            </a:r>
            <a:r>
              <a:rPr lang="en-GB" dirty="0"/>
              <a:t>l'analyse tout en se concentrant sur des indicateurs cruciaux pour l'étude des fluctuations des prix immobiliers</a:t>
            </a:r>
            <a:r>
              <a:rPr lang="en-GB" dirty="0" smtClean="0"/>
              <a:t>.</a:t>
            </a:r>
            <a:r>
              <a:rPr lang="en-GB" dirty="0"/>
              <a:t/>
            </a:r>
            <a:br>
              <a:rPr lang="en-GB" dirty="0"/>
            </a:br>
            <a:endParaRPr lang="en-GB" dirty="0"/>
          </a:p>
        </p:txBody>
      </p:sp>
      <p:sp>
        <p:nvSpPr>
          <p:cNvPr id="7" name="Rounded Rectangle 6"/>
          <p:cNvSpPr/>
          <p:nvPr/>
        </p:nvSpPr>
        <p:spPr>
          <a:xfrm>
            <a:off x="1664030" y="2604853"/>
            <a:ext cx="1550505" cy="485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'yr</a:t>
            </a:r>
            <a:r>
              <a:rPr lang="en-GB" dirty="0" smtClean="0"/>
              <a:t>'</a:t>
            </a:r>
            <a:endParaRPr lang="en-GB" dirty="0"/>
          </a:p>
        </p:txBody>
      </p:sp>
      <p:sp>
        <p:nvSpPr>
          <p:cNvPr id="8" name="Rounded Rectangle 7"/>
          <p:cNvSpPr/>
          <p:nvPr/>
        </p:nvSpPr>
        <p:spPr>
          <a:xfrm>
            <a:off x="3828387" y="2587101"/>
            <a:ext cx="1550505" cy="485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'period'</a:t>
            </a:r>
            <a:endParaRPr lang="en-GB" dirty="0"/>
          </a:p>
        </p:txBody>
      </p:sp>
      <p:sp>
        <p:nvSpPr>
          <p:cNvPr id="9" name="Rounded Rectangle 8"/>
          <p:cNvSpPr/>
          <p:nvPr/>
        </p:nvSpPr>
        <p:spPr>
          <a:xfrm>
            <a:off x="5992744" y="2587101"/>
            <a:ext cx="1550505" cy="485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'index_nsa'</a:t>
            </a:r>
            <a:endParaRPr lang="en-GB" dirty="0"/>
          </a:p>
        </p:txBody>
      </p:sp>
      <p:sp>
        <p:nvSpPr>
          <p:cNvPr id="10" name="Rounded Rectangle 9"/>
          <p:cNvSpPr/>
          <p:nvPr/>
        </p:nvSpPr>
        <p:spPr>
          <a:xfrm>
            <a:off x="8157101" y="2587101"/>
            <a:ext cx="1550505" cy="485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'index_sa'</a:t>
            </a:r>
          </a:p>
        </p:txBody>
      </p:sp>
    </p:spTree>
    <p:extLst>
      <p:ext uri="{BB962C8B-B14F-4D97-AF65-F5344CB8AC3E}">
        <p14:creationId xmlns:p14="http://schemas.microsoft.com/office/powerpoint/2010/main" val="508635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27</a:t>
            </a:fld>
            <a:endParaRPr lang="en-US"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 name="TextBox 4"/>
          <p:cNvSpPr txBox="1"/>
          <p:nvPr/>
        </p:nvSpPr>
        <p:spPr>
          <a:xfrm>
            <a:off x="399847" y="1503024"/>
            <a:ext cx="6206661" cy="3416320"/>
          </a:xfrm>
          <a:prstGeom prst="rect">
            <a:avLst/>
          </a:prstGeom>
          <a:noFill/>
        </p:spPr>
        <p:txBody>
          <a:bodyPr wrap="square" rtlCol="0">
            <a:spAutoFit/>
          </a:bodyPr>
          <a:lstStyle/>
          <a:p>
            <a:r>
              <a:rPr lang="en-GB" dirty="0" smtClean="0"/>
              <a:t>Une analyse </a:t>
            </a:r>
            <a:r>
              <a:rPr lang="en-GB" dirty="0"/>
              <a:t>en composantes principales (PCA) a été utilisée pour réduire la dimensionnalité des données. </a:t>
            </a:r>
            <a:endParaRPr lang="en-GB" dirty="0" smtClean="0"/>
          </a:p>
          <a:p>
            <a:r>
              <a:rPr lang="en-GB" dirty="0" smtClean="0"/>
              <a:t>Cette </a:t>
            </a:r>
            <a:r>
              <a:rPr lang="en-GB" dirty="0"/>
              <a:t>analyse a permis d'obtenir deux composantes principales expliquant respectivement environ 52% et 25% de la variance totale. </a:t>
            </a:r>
            <a:endParaRPr lang="en-GB" dirty="0" smtClean="0"/>
          </a:p>
          <a:p>
            <a:r>
              <a:rPr lang="en-GB" dirty="0" smtClean="0"/>
              <a:t>Les </a:t>
            </a:r>
            <a:r>
              <a:rPr lang="en-GB" dirty="0"/>
              <a:t>composantes principales ont été identifiées, mettant en lumière les contributions des différentes variables à ces composantes.</a:t>
            </a:r>
            <a:endParaRPr lang="en-GB" dirty="0"/>
          </a:p>
          <a:p>
            <a:r>
              <a:rPr lang="en-GB" dirty="0"/>
              <a:t/>
            </a:r>
            <a:br>
              <a:rPr lang="en-GB" dirty="0"/>
            </a:br>
            <a:r>
              <a:rPr lang="en-GB" dirty="0"/>
              <a:t/>
            </a:r>
            <a:br>
              <a:rPr lang="en-GB" dirty="0"/>
            </a:br>
            <a:r>
              <a:rPr lang="en-GB" dirty="0"/>
              <a:t/>
            </a:r>
            <a:br>
              <a:rPr lang="en-GB" dirty="0"/>
            </a:br>
            <a:endParaRPr lang="en-GB" dirty="0"/>
          </a:p>
        </p:txBody>
      </p:sp>
      <p:pic>
        <p:nvPicPr>
          <p:cNvPr id="28674" name="Picture 2" descr="https://lh7-us.googleusercontent.com/jRhvxTQB7r2Zmf4IQVx52ecBqmsRdRofYg6Ou1OAuGEvW90WtlbNk-vC7zfLjlaMz7NLFVwP9NJwMQFrILopAkbn2kGgX3yoEnIk8F013QbSNoCyOABubxht463Az2wZkoraQKtAbr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752" y="1565213"/>
            <a:ext cx="4143375" cy="1743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03380" y="3465343"/>
            <a:ext cx="5488620" cy="2308324"/>
          </a:xfrm>
          <a:prstGeom prst="rect">
            <a:avLst/>
          </a:prstGeom>
          <a:noFill/>
        </p:spPr>
        <p:txBody>
          <a:bodyPr wrap="square" rtlCol="0">
            <a:spAutoFit/>
          </a:bodyPr>
          <a:lstStyle/>
          <a:p>
            <a:r>
              <a:rPr lang="en-GB" dirty="0"/>
              <a:t>Pour visualiser l'impact de chaque composante, une représentation graphique a été réalisée en utilisant la méthode du coude (Elbow Method), montrant la décroissance des valeurs propres en fonction du nombre de composantes principales. Cette méthode permet d'identifier le nombre optimal de composantes à retenir pour expliquer au mieux la variance des données.</a:t>
            </a:r>
          </a:p>
          <a:p>
            <a:endParaRPr lang="en-GB" dirty="0"/>
          </a:p>
        </p:txBody>
      </p:sp>
      <p:cxnSp>
        <p:nvCxnSpPr>
          <p:cNvPr id="8" name="Straight Connector 7"/>
          <p:cNvCxnSpPr/>
          <p:nvPr/>
        </p:nvCxnSpPr>
        <p:spPr>
          <a:xfrm flipH="1">
            <a:off x="6456156" y="1503024"/>
            <a:ext cx="15902" cy="4460454"/>
          </a:xfrm>
          <a:prstGeom prst="line">
            <a:avLst/>
          </a:prstGeom>
        </p:spPr>
        <p:style>
          <a:lnRef idx="3">
            <a:schemeClr val="accent5"/>
          </a:lnRef>
          <a:fillRef idx="0">
            <a:schemeClr val="accent5"/>
          </a:fillRef>
          <a:effectRef idx="2">
            <a:schemeClr val="accent5"/>
          </a:effectRef>
          <a:fontRef idx="minor">
            <a:schemeClr val="tx1"/>
          </a:fontRef>
        </p:style>
      </p:cxnSp>
      <p:pic>
        <p:nvPicPr>
          <p:cNvPr id="28676" name="Picture 4" descr="https://lh7-us.googleusercontent.com/ZkGk7nbNL3ImHV7CaAzpcUYVmTPwBJL8VoNveSNf8hZPgBGLePrpyDLC7qvJtLswg6OmYjKZq4shNn1yNdUBdtnxuaIY3sZtNFQ2Bb8Hle_qU3s3A-4D0qEflWjH6goPiKubvxhKvoq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56" y="4349612"/>
            <a:ext cx="5087106" cy="128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396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 MATRICE DE corrélation</a:t>
            </a:r>
            <a:endParaRPr lang="en-GB"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28</a:t>
            </a:fld>
            <a:endParaRPr lang="en-US" noProof="0" dirty="0"/>
          </a:p>
        </p:txBody>
      </p:sp>
      <p:pic>
        <p:nvPicPr>
          <p:cNvPr id="32770" name="Picture 2" descr="https://lh7-us.googleusercontent.com/io1ENF4aG-SO5GtB25bG_Nyo42sAFhkyVSCR_yxAqEkNJCZJqfHQtH9dTaLJPNryrK8O-ZD7f0ceD0_rDJmgYakJXpHR5uEg4kXBzUS65xiQQbBmExxT8NQk38QiAxV2fUey6WrIWi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201" y="1507094"/>
            <a:ext cx="5186073" cy="46085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271446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5" name="Rectangle 4"/>
          <p:cNvSpPr/>
          <p:nvPr/>
        </p:nvSpPr>
        <p:spPr>
          <a:xfrm>
            <a:off x="0"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3796" name="Picture 4" descr="https://lh7-us.googleusercontent.com/DQQOJyW9cHXPaW_Z4SH0xfpQx3R3LNogbyerdT9PUE7wz7hcrwRoFdIKHHFX101c9P-K93bhlSFLnApYDDuoWRJhEq6-BqhvcQ93idw939MbTsl6le5eTNly28PCK-bpE--BX7AtNcP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404" y="0"/>
            <a:ext cx="7514292" cy="67029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30348" y="1184875"/>
            <a:ext cx="3024595" cy="2329601"/>
          </a:xfrm>
        </p:spPr>
        <p:txBody>
          <a:bodyPr/>
          <a:lstStyle/>
          <a:p>
            <a:r>
              <a:rPr lang="en-GB" b="0" dirty="0"/>
              <a:t>Pairplot pour visualiser les relations entre les </a:t>
            </a:r>
            <a:r>
              <a:rPr lang="en-GB" b="0" dirty="0" smtClean="0"/>
              <a:t>variables</a:t>
            </a:r>
            <a:endParaRPr lang="en-GB" dirty="0"/>
          </a:p>
        </p:txBody>
      </p:sp>
      <p:pic>
        <p:nvPicPr>
          <p:cNvPr id="33798" name="Picture 6" descr="https://lh7-us.googleusercontent.com/M-DIlgwwI7NR2meEBx6sWRjKoVRyJmR9cMKlmii5WQn3-PadwGml5Labj3Pc7PR6JV4FZnlx2fsdhcXiHV6kEwcQvNTXbT-vcIR1rTJ7dZV9jFlSRvScu5GKk4irdj1V8NtXuupF5kw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61" y="4216174"/>
            <a:ext cx="3350168" cy="141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319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69406" y="948979"/>
            <a:ext cx="6136994" cy="940181"/>
          </a:xfrm>
        </p:spPr>
        <p:txBody>
          <a:bodyPr/>
          <a:lstStyle/>
          <a:p>
            <a:r>
              <a:rPr lang="en-GB" dirty="0" smtClean="0">
                <a:latin typeface="+mn-lt"/>
              </a:rPr>
              <a:t>Résumé</a:t>
            </a:r>
            <a:endParaRPr lang="en-US" dirty="0">
              <a:latin typeface="+mn-lt"/>
            </a:endParaRP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6" name="Rectangle 5"/>
          <p:cNvSpPr/>
          <p:nvPr/>
        </p:nvSpPr>
        <p:spPr>
          <a:xfrm>
            <a:off x="132563" y="5928647"/>
            <a:ext cx="2006825" cy="8658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6396250" y="948979"/>
            <a:ext cx="5024733" cy="4351515"/>
          </a:xfrm>
        </p:spPr>
        <p:txBody>
          <a:bodyPr/>
          <a:lstStyle/>
          <a:p>
            <a:pPr algn="l"/>
            <a:r>
              <a:rPr lang="en-GB" dirty="0"/>
              <a:t>L'objectif principal de ce mini-projet est de réaliser une analyse exhaustive sur un jeu de données spécifique. Cette analyse vise à explorer, identifier et comprendre les relations, les modèles et les tendances présents dans l'ensemble de données. </a:t>
            </a:r>
            <a:r>
              <a:rPr lang="en-GB" dirty="0" smtClean="0"/>
              <a:t>Avec une approche </a:t>
            </a:r>
            <a:r>
              <a:rPr lang="en-GB" dirty="0"/>
              <a:t>séquentielle et progressive, le projet cherche à extraire des informations précieuses concernant les variables étudiées, leurs interactions et leurs influences réciproques. </a:t>
            </a:r>
            <a:endParaRPr lang="en-GB" dirty="0" smtClean="0"/>
          </a:p>
          <a:p>
            <a:pPr algn="l"/>
            <a:r>
              <a:rPr lang="en-GB" dirty="0" smtClean="0"/>
              <a:t>Ceci </a:t>
            </a:r>
            <a:r>
              <a:rPr lang="en-GB" dirty="0"/>
              <a:t>permettra d'obtenir une compréhension approfondie des données, facilitant ainsi la prise de décisions éclairées. Pour interpréter les données de manière </a:t>
            </a:r>
            <a:r>
              <a:rPr lang="en-GB" dirty="0" smtClean="0"/>
              <a:t>efficace.</a:t>
            </a:r>
          </a:p>
          <a:p>
            <a:pPr algn="l"/>
            <a:r>
              <a:rPr lang="en-GB" dirty="0"/>
              <a:t>L</a:t>
            </a:r>
            <a:r>
              <a:rPr lang="en-GB" dirty="0" smtClean="0"/>
              <a:t>e </a:t>
            </a:r>
            <a:r>
              <a:rPr lang="en-GB" dirty="0"/>
              <a:t>projet suit une méthodologie systématique, incluant des étapes d'analyse univariée, bivariée et multivariée. Ces étapes permettent d'explorer et d'interpréter différentes facettes des données, commençant par des analyses simples pour progresser vers des examens plus complexes et détaillés. Le langage de programmation Python sera utilisé pour cette analyse.</a:t>
            </a:r>
            <a:endParaRPr lang="en-GB" dirty="0"/>
          </a:p>
          <a:p>
            <a:r>
              <a:rPr lang="en-GB" dirty="0"/>
              <a:t/>
            </a:r>
            <a:br>
              <a:rPr lang="en-GB" dirty="0"/>
            </a:br>
            <a:endParaRPr lang="en-US" dirty="0"/>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0" y="2270375"/>
            <a:ext cx="6206400" cy="4587625"/>
          </a:xfrm>
        </p:spPr>
      </p:pic>
    </p:spTree>
    <p:extLst>
      <p:ext uri="{BB962C8B-B14F-4D97-AF65-F5344CB8AC3E}">
        <p14:creationId xmlns:p14="http://schemas.microsoft.com/office/powerpoint/2010/main" val="3187533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5" name="Rectangle 4"/>
          <p:cNvSpPr/>
          <p:nvPr/>
        </p:nvSpPr>
        <p:spPr>
          <a:xfrm>
            <a:off x="0"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Title 3"/>
          <p:cNvSpPr>
            <a:spLocks noGrp="1"/>
          </p:cNvSpPr>
          <p:nvPr>
            <p:ph type="title"/>
          </p:nvPr>
        </p:nvSpPr>
        <p:spPr>
          <a:xfrm>
            <a:off x="482641" y="5704688"/>
            <a:ext cx="4773171" cy="393963"/>
          </a:xfrm>
        </p:spPr>
        <p:txBody>
          <a:bodyPr/>
          <a:lstStyle/>
          <a:p>
            <a:r>
              <a:rPr lang="en-GB" b="0" dirty="0"/>
              <a:t>cercle </a:t>
            </a:r>
            <a:r>
              <a:rPr lang="en-GB" b="0" dirty="0" smtClean="0"/>
              <a:t>de corrélation</a:t>
            </a:r>
            <a:endParaRPr lang="en-GB" dirty="0"/>
          </a:p>
        </p:txBody>
      </p:sp>
      <p:pic>
        <p:nvPicPr>
          <p:cNvPr id="34818" name="Picture 2" descr="https://lh7-us.googleusercontent.com/McrGQqUwcQo_1Cp330CAzvzbH4-m4YkP1jwWQMv1j7l-QTjNb6y7QH36ov0vIuTC2GlqzoQL-glkZ2ckb4YlvAU2DaolkuXdZFWRv51QhzuNi5lw118sSJRLsky0OlCPB7l4VyRxuGw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74" y="1903964"/>
            <a:ext cx="3952875" cy="3629025"/>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lh7-us.googleusercontent.com/D3gPnbTmoQqcF57auOKzd-mi19MoIDxz7G0sTNAZK2ukm4eWox8_-gbiN1tIr4MESPNFlB_Y7La3zISruUTsDnqZhR920hub06gwEEx0R4uIwlMRlsBxy0lhs9c7GGcKUh5yuT2-kZ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059" y="1903964"/>
            <a:ext cx="3790950" cy="28956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p:cNvSpPr txBox="1">
            <a:spLocks/>
          </p:cNvSpPr>
          <p:nvPr/>
        </p:nvSpPr>
        <p:spPr>
          <a:xfrm>
            <a:off x="6734032" y="5099643"/>
            <a:ext cx="4727004" cy="866692"/>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r>
              <a:rPr lang="en-GB" b="0" dirty="0"/>
              <a:t>Methode du coude(Elbow Method</a:t>
            </a:r>
            <a:r>
              <a:rPr lang="en-GB" b="0" dirty="0" smtClean="0"/>
              <a:t>)</a:t>
            </a:r>
            <a:endParaRPr lang="en-GB" b="0" dirty="0"/>
          </a:p>
        </p:txBody>
      </p:sp>
    </p:spTree>
    <p:extLst>
      <p:ext uri="{BB962C8B-B14F-4D97-AF65-F5344CB8AC3E}">
        <p14:creationId xmlns:p14="http://schemas.microsoft.com/office/powerpoint/2010/main" val="31199975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4" name="Content Placeholder 3"/>
          <p:cNvSpPr>
            <a:spLocks noGrp="1"/>
          </p:cNvSpPr>
          <p:nvPr>
            <p:ph idx="1"/>
          </p:nvPr>
        </p:nvSpPr>
        <p:spPr/>
        <p:txBody>
          <a:bodyPr/>
          <a:lstStyle/>
          <a:p>
            <a:r>
              <a:rPr lang="en-GB" dirty="0"/>
              <a:t>Ces analyses ont fourni une compréhension approfondie des relations entre les variables étudiées, mettant en lumière des tendances, des corrélations et des distributions pertinentes pour mieux appréhender les fluctuations des prix des logements et leurs relations avec d'autres facteurs temporels et géographiques.</a:t>
            </a:r>
            <a:endParaRPr lang="en-GB" dirty="0"/>
          </a:p>
          <a:p>
            <a:pPr marL="0" indent="0">
              <a:buNone/>
            </a:pPr>
            <a:endParaRPr lang="en-GB" dirty="0"/>
          </a:p>
        </p:txBody>
      </p:sp>
      <p:sp>
        <p:nvSpPr>
          <p:cNvPr id="2" name="Title 1"/>
          <p:cNvSpPr>
            <a:spLocks noGrp="1"/>
          </p:cNvSpPr>
          <p:nvPr>
            <p:ph type="title"/>
          </p:nvPr>
        </p:nvSpPr>
        <p:spPr/>
        <p:txBody>
          <a:bodyPr/>
          <a:lstStyle/>
          <a:p>
            <a:r>
              <a:rPr lang="en-GB" dirty="0" smtClean="0"/>
              <a:t>CONCLUSION </a:t>
            </a:r>
            <a:endParaRPr lang="en-GB" dirty="0"/>
          </a:p>
        </p:txBody>
      </p:sp>
      <p:sp>
        <p:nvSpPr>
          <p:cNvPr id="5" name="Rectangle 4"/>
          <p:cNvSpPr/>
          <p:nvPr/>
        </p:nvSpPr>
        <p:spPr>
          <a:xfrm>
            <a:off x="0"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48687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 </a:t>
            </a:r>
            <a:endParaRPr lang="en-GB"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5" name="Rectangle 4"/>
          <p:cNvSpPr/>
          <p:nvPr/>
        </p:nvSpPr>
        <p:spPr>
          <a:xfrm>
            <a:off x="0"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6" name="Picture 5"/>
          <p:cNvPicPr>
            <a:picLocks noChangeAspect="1"/>
          </p:cNvPicPr>
          <p:nvPr/>
        </p:nvPicPr>
        <p:blipFill>
          <a:blip r:embed="rId2"/>
          <a:stretch>
            <a:fillRect/>
          </a:stretch>
        </p:blipFill>
        <p:spPr>
          <a:xfrm>
            <a:off x="1037520" y="1166957"/>
            <a:ext cx="10107436" cy="4505954"/>
          </a:xfrm>
          <a:prstGeom prst="rect">
            <a:avLst/>
          </a:prstGeom>
        </p:spPr>
      </p:pic>
    </p:spTree>
    <p:extLst>
      <p:ext uri="{BB962C8B-B14F-4D97-AF65-F5344CB8AC3E}">
        <p14:creationId xmlns:p14="http://schemas.microsoft.com/office/powerpoint/2010/main" val="1074451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Flora@contoso.com</a:t>
            </a:r>
          </a:p>
        </p:txBody>
      </p:sp>
      <p:sp>
        <p:nvSpPr>
          <p:cNvPr id="6" name="Rectangle 5"/>
          <p:cNvSpPr/>
          <p:nvPr/>
        </p:nvSpPr>
        <p:spPr>
          <a:xfrm>
            <a:off x="6141855" y="1600379"/>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6364582" y="2729927"/>
            <a:ext cx="5011410" cy="651448"/>
          </a:xfrm>
        </p:spPr>
        <p:txBody>
          <a:bodyPr/>
          <a:lstStyle/>
          <a:p>
            <a:r>
              <a:rPr lang="en-US" dirty="0" smtClean="0"/>
              <a:t>MERCI POUR VOTRE ATTENTION </a:t>
            </a:r>
            <a:endParaRPr lang="en-US" dirty="0"/>
          </a:p>
        </p:txBody>
      </p:sp>
      <p:sp>
        <p:nvSpPr>
          <p:cNvPr id="8" name="Rectangle 7"/>
          <p:cNvSpPr/>
          <p:nvPr/>
        </p:nvSpPr>
        <p:spPr>
          <a:xfrm>
            <a:off x="6423727" y="4445691"/>
            <a:ext cx="2971125"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288024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Tree>
    <p:extLst>
      <p:ext uri="{BB962C8B-B14F-4D97-AF65-F5344CB8AC3E}">
        <p14:creationId xmlns:p14="http://schemas.microsoft.com/office/powerpoint/2010/main" val="1124779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1453751"/>
            <a:ext cx="3666448" cy="1325563"/>
          </a:xfrm>
        </p:spPr>
        <p:txBody>
          <a:bodyPr/>
          <a:lstStyle/>
          <a:p>
            <a:r>
              <a:rPr lang="en-GB" dirty="0"/>
              <a:t>Introduction</a:t>
            </a:r>
            <a:r>
              <a:rPr lang="en-US" dirty="0"/>
              <a:t/>
            </a:r>
            <a:br>
              <a:rPr lang="en-US" dirty="0"/>
            </a:br>
            <a:endParaRPr lang="en-US"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6" name="Rectangle 5"/>
          <p:cNvSpPr/>
          <p:nvPr/>
        </p:nvSpPr>
        <p:spPr>
          <a:xfrm>
            <a:off x="301297"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3053967"/>
            <a:ext cx="4255676" cy="2806143"/>
          </a:xfrm>
        </p:spPr>
        <p:txBody>
          <a:bodyPr/>
          <a:lstStyle/>
          <a:p>
            <a:pPr marL="0" indent="0">
              <a:buNone/>
            </a:pPr>
            <a:r>
              <a:rPr lang="en-GB" dirty="0" smtClean="0"/>
              <a:t>En </a:t>
            </a:r>
            <a:r>
              <a:rPr lang="en-GB" dirty="0"/>
              <a:t>explorant les trois types d'analyse, chaque étape s'inscrit dans une méthodologie rigoureuse visant à </a:t>
            </a:r>
            <a:r>
              <a:rPr lang="en-GB" dirty="0" smtClean="0"/>
              <a:t>analysé </a:t>
            </a:r>
            <a:r>
              <a:rPr lang="en-GB" dirty="0"/>
              <a:t>les secrets et les tendances </a:t>
            </a:r>
            <a:r>
              <a:rPr lang="en-GB" dirty="0" smtClean="0"/>
              <a:t>au </a:t>
            </a:r>
            <a:r>
              <a:rPr lang="en-GB" dirty="0"/>
              <a:t>sein de notre ensemble de </a:t>
            </a:r>
            <a:r>
              <a:rPr lang="en-GB" dirty="0" smtClean="0"/>
              <a:t>données.</a:t>
            </a:r>
            <a:r>
              <a:rPr lang="en-GB" sz="1800" dirty="0"/>
              <a:t/>
            </a:r>
            <a:br>
              <a:rPr lang="en-GB" sz="1800" dirty="0"/>
            </a:br>
            <a:endParaRPr lang="en-US" sz="1800" dirty="0"/>
          </a:p>
        </p:txBody>
      </p:sp>
    </p:spTree>
    <p:extLst>
      <p:ext uri="{BB962C8B-B14F-4D97-AF65-F5344CB8AC3E}">
        <p14:creationId xmlns:p14="http://schemas.microsoft.com/office/powerpoint/2010/main" val="433561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smtClean="0"/>
              <a:t>OBJECTIFS ET RAISONS :</a:t>
            </a:r>
            <a:endParaRPr lang="en-US" dirty="0"/>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OBJECTIFS</a:t>
            </a:r>
            <a:endParaRPr lang="en-US"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algn="l"/>
            <a:r>
              <a:rPr lang="en-GB" dirty="0"/>
              <a:t/>
            </a:r>
            <a:br>
              <a:rPr lang="en-GB" dirty="0"/>
            </a:br>
            <a:r>
              <a:rPr lang="en-GB" dirty="0" smtClean="0"/>
              <a:t>Compréhension </a:t>
            </a:r>
            <a:r>
              <a:rPr lang="en-GB" dirty="0"/>
              <a:t>des Tendances des Prix des </a:t>
            </a:r>
            <a:r>
              <a:rPr lang="en-GB" dirty="0" smtClean="0"/>
              <a:t>Maisons.</a:t>
            </a:r>
            <a:endParaRPr lang="en-GB" dirty="0"/>
          </a:p>
          <a:p>
            <a:pPr algn="l"/>
            <a:r>
              <a:rPr lang="en-GB" dirty="0"/>
              <a:t>Analyse </a:t>
            </a:r>
            <a:r>
              <a:rPr lang="en-GB" dirty="0" smtClean="0"/>
              <a:t>Géographique complète </a:t>
            </a:r>
            <a:r>
              <a:rPr lang="en-GB" dirty="0"/>
              <a:t>en examinant les fluctuations des prix des maisons à différents </a:t>
            </a:r>
            <a:r>
              <a:rPr lang="en-GB" dirty="0" smtClean="0"/>
              <a:t>niveaux.</a:t>
            </a:r>
          </a:p>
          <a:p>
            <a:pPr algn="l"/>
            <a:r>
              <a:rPr lang="en-GB" dirty="0"/>
              <a:t>Compréhension de la </a:t>
            </a:r>
            <a:r>
              <a:rPr lang="en-GB" dirty="0" smtClean="0"/>
              <a:t>Méthodologie </a:t>
            </a:r>
            <a:r>
              <a:rPr lang="en-GB" dirty="0"/>
              <a:t>du </a:t>
            </a:r>
            <a:r>
              <a:rPr lang="en-GB" dirty="0" smtClean="0"/>
              <a:t>HPI .</a:t>
            </a:r>
          </a:p>
          <a:p>
            <a:pPr algn="l"/>
            <a:r>
              <a:rPr lang="en-GB" dirty="0" smtClean="0"/>
              <a:t>Évaluer </a:t>
            </a:r>
            <a:r>
              <a:rPr lang="en-GB" dirty="0"/>
              <a:t>le </a:t>
            </a:r>
            <a:r>
              <a:rPr lang="en-GB" dirty="0" smtClean="0"/>
              <a:t>HPI </a:t>
            </a:r>
            <a:r>
              <a:rPr lang="en-GB" dirty="0"/>
              <a:t>en tant qu'indicateur </a:t>
            </a:r>
            <a:r>
              <a:rPr lang="en-GB" dirty="0" smtClean="0"/>
              <a:t>économique.</a:t>
            </a:r>
          </a:p>
          <a:p>
            <a:pPr algn="l"/>
            <a:r>
              <a:rPr lang="en-GB" dirty="0"/>
              <a:t>Fournir une description détaillée de l'ensemble de données </a:t>
            </a:r>
            <a:r>
              <a:rPr lang="en-GB" dirty="0" smtClean="0"/>
              <a:t>choisi.</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GB" dirty="0"/>
              <a:t>Couverture Complète : Données disponibles pour les 50 États et plus de 400 villes aux </a:t>
            </a:r>
            <a:r>
              <a:rPr lang="en-GB" dirty="0" smtClean="0"/>
              <a:t>États-Unis</a:t>
            </a:r>
          </a:p>
          <a:p>
            <a:r>
              <a:rPr lang="en-GB" dirty="0"/>
              <a:t>Données Longitudinales : Disponibles depuis les années </a:t>
            </a:r>
            <a:r>
              <a:rPr lang="en-GB" dirty="0" smtClean="0"/>
              <a:t>1970</a:t>
            </a:r>
          </a:p>
          <a:p>
            <a:r>
              <a:rPr lang="en-GB" dirty="0"/>
              <a:t>Méthodologie transparente basée sur des techniques statistiques </a:t>
            </a:r>
            <a:r>
              <a:rPr lang="en-GB" dirty="0" smtClean="0"/>
              <a:t>fiables</a:t>
            </a:r>
          </a:p>
          <a:p>
            <a:r>
              <a:rPr lang="en-GB" dirty="0"/>
              <a:t>Fournit des insights précieux </a:t>
            </a:r>
            <a:r>
              <a:rPr lang="en-GB" dirty="0" smtClean="0"/>
              <a:t>pour </a:t>
            </a:r>
            <a:r>
              <a:rPr lang="en-GB" dirty="0"/>
              <a:t>la Prise de Décision </a:t>
            </a:r>
            <a:endParaRPr lang="en-GB" dirty="0" smtClean="0"/>
          </a:p>
          <a:p>
            <a:r>
              <a:rPr lang="en-GB" dirty="0"/>
              <a:t>Outil analytique crucial pour estimer les tendances économiques régionales</a:t>
            </a:r>
            <a:endParaRPr lang="en-US" sz="1600"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RAISONS</a:t>
            </a:r>
            <a:endParaRPr lang="en-US" dirty="0"/>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11" name="Oval 10"/>
          <p:cNvSpPr/>
          <p:nvPr/>
        </p:nvSpPr>
        <p:spPr>
          <a:xfrm>
            <a:off x="515938" y="3124863"/>
            <a:ext cx="87465" cy="87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510971" y="3723882"/>
            <a:ext cx="87465" cy="87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516914" y="4482694"/>
            <a:ext cx="87465" cy="87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515938" y="4818648"/>
            <a:ext cx="87465" cy="87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515938" y="5194550"/>
            <a:ext cx="87465" cy="874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7124369" y="4102873"/>
            <a:ext cx="87465" cy="8746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Oval 17"/>
          <p:cNvSpPr/>
          <p:nvPr/>
        </p:nvSpPr>
        <p:spPr>
          <a:xfrm>
            <a:off x="7121719" y="3563510"/>
            <a:ext cx="87465" cy="8746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Oval 18"/>
          <p:cNvSpPr/>
          <p:nvPr/>
        </p:nvSpPr>
        <p:spPr>
          <a:xfrm>
            <a:off x="7137354" y="2966298"/>
            <a:ext cx="87465" cy="8746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Oval 19"/>
          <p:cNvSpPr/>
          <p:nvPr/>
        </p:nvSpPr>
        <p:spPr>
          <a:xfrm>
            <a:off x="7121719" y="2398011"/>
            <a:ext cx="87465" cy="8746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1" name="Oval 20"/>
          <p:cNvSpPr/>
          <p:nvPr/>
        </p:nvSpPr>
        <p:spPr>
          <a:xfrm>
            <a:off x="7138947" y="1816263"/>
            <a:ext cx="87465" cy="8746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2" name="Rectangle 21"/>
          <p:cNvSpPr/>
          <p:nvPr/>
        </p:nvSpPr>
        <p:spPr>
          <a:xfrm>
            <a:off x="192669"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94036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07556" y="0"/>
            <a:ext cx="11150600" cy="920336"/>
          </a:xfrm>
        </p:spPr>
        <p:txBody>
          <a:bodyPr/>
          <a:lstStyle/>
          <a:p>
            <a:r>
              <a:rPr lang="en-US" dirty="0" smtClean="0"/>
              <a:t>EXAMPLE DE LA Table HPI_master.CSV</a:t>
            </a:r>
            <a:endParaRPr lang="en-US" dirty="0"/>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121108" y="6107974"/>
            <a:ext cx="2233402" cy="6955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2895221879"/>
              </p:ext>
            </p:extLst>
          </p:nvPr>
        </p:nvGraphicFramePr>
        <p:xfrm>
          <a:off x="478917" y="1127910"/>
          <a:ext cx="11207877" cy="4778220"/>
        </p:xfrm>
        <a:graphic>
          <a:graphicData uri="http://schemas.openxmlformats.org/drawingml/2006/table">
            <a:tbl>
              <a:tblPr firstRow="1" bandRow="1">
                <a:tableStyleId>{5C22544A-7EE6-4342-B048-85BDC9FD1C3A}</a:tableStyleId>
              </a:tblPr>
              <a:tblGrid>
                <a:gridCol w="1115060">
                  <a:extLst>
                    <a:ext uri="{9D8B030D-6E8A-4147-A177-3AD203B41FA5}">
                      <a16:colId xmlns:a16="http://schemas.microsoft.com/office/drawing/2014/main" val="2785900615"/>
                    </a:ext>
                  </a:extLst>
                </a:gridCol>
                <a:gridCol w="1172337">
                  <a:extLst>
                    <a:ext uri="{9D8B030D-6E8A-4147-A177-3AD203B41FA5}">
                      <a16:colId xmlns:a16="http://schemas.microsoft.com/office/drawing/2014/main" val="2287965835"/>
                    </a:ext>
                  </a:extLst>
                </a:gridCol>
                <a:gridCol w="1145728">
                  <a:extLst>
                    <a:ext uri="{9D8B030D-6E8A-4147-A177-3AD203B41FA5}">
                      <a16:colId xmlns:a16="http://schemas.microsoft.com/office/drawing/2014/main" val="1756528531"/>
                    </a:ext>
                  </a:extLst>
                </a:gridCol>
                <a:gridCol w="1084392">
                  <a:extLst>
                    <a:ext uri="{9D8B030D-6E8A-4147-A177-3AD203B41FA5}">
                      <a16:colId xmlns:a16="http://schemas.microsoft.com/office/drawing/2014/main" val="1714079991"/>
                    </a:ext>
                  </a:extLst>
                </a:gridCol>
                <a:gridCol w="1372561">
                  <a:extLst>
                    <a:ext uri="{9D8B030D-6E8A-4147-A177-3AD203B41FA5}">
                      <a16:colId xmlns:a16="http://schemas.microsoft.com/office/drawing/2014/main" val="2989984654"/>
                    </a:ext>
                  </a:extLst>
                </a:gridCol>
                <a:gridCol w="1081377">
                  <a:extLst>
                    <a:ext uri="{9D8B030D-6E8A-4147-A177-3AD203B41FA5}">
                      <a16:colId xmlns:a16="http://schemas.microsoft.com/office/drawing/2014/main" val="3202057861"/>
                    </a:ext>
                  </a:extLst>
                </a:gridCol>
                <a:gridCol w="891242">
                  <a:extLst>
                    <a:ext uri="{9D8B030D-6E8A-4147-A177-3AD203B41FA5}">
                      <a16:colId xmlns:a16="http://schemas.microsoft.com/office/drawing/2014/main" val="2509247184"/>
                    </a:ext>
                  </a:extLst>
                </a:gridCol>
                <a:gridCol w="1115060">
                  <a:extLst>
                    <a:ext uri="{9D8B030D-6E8A-4147-A177-3AD203B41FA5}">
                      <a16:colId xmlns:a16="http://schemas.microsoft.com/office/drawing/2014/main" val="2604223460"/>
                    </a:ext>
                  </a:extLst>
                </a:gridCol>
                <a:gridCol w="1166269">
                  <a:extLst>
                    <a:ext uri="{9D8B030D-6E8A-4147-A177-3AD203B41FA5}">
                      <a16:colId xmlns:a16="http://schemas.microsoft.com/office/drawing/2014/main" val="3065417520"/>
                    </a:ext>
                  </a:extLst>
                </a:gridCol>
                <a:gridCol w="1063851">
                  <a:extLst>
                    <a:ext uri="{9D8B030D-6E8A-4147-A177-3AD203B41FA5}">
                      <a16:colId xmlns:a16="http://schemas.microsoft.com/office/drawing/2014/main" val="2334504668"/>
                    </a:ext>
                  </a:extLst>
                </a:gridCol>
              </a:tblGrid>
              <a:tr h="592300">
                <a:tc>
                  <a:txBody>
                    <a:bodyPr/>
                    <a:lstStyle/>
                    <a:p>
                      <a:pPr algn="ctr"/>
                      <a:r>
                        <a:rPr lang="en-GB" sz="1800" b="1" kern="1200" dirty="0" smtClean="0">
                          <a:solidFill>
                            <a:schemeClr val="lt1"/>
                          </a:solidFill>
                          <a:effectLst/>
                          <a:latin typeface="+mn-lt"/>
                          <a:ea typeface="+mn-ea"/>
                          <a:cs typeface="+mn-cs"/>
                        </a:rPr>
                        <a:t>hpi_type</a:t>
                      </a:r>
                      <a:endParaRPr lang="en-GB" sz="1800" b="1" kern="1200" dirty="0">
                        <a:solidFill>
                          <a:schemeClr val="lt1"/>
                        </a:solidFill>
                        <a:effectLst/>
                        <a:latin typeface="+mn-lt"/>
                        <a:ea typeface="+mn-ea"/>
                        <a:cs typeface="+mn-cs"/>
                      </a:endParaRPr>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GB" sz="1800" b="1" kern="1200" dirty="0" smtClean="0">
                          <a:solidFill>
                            <a:schemeClr val="lt1"/>
                          </a:solidFill>
                          <a:effectLst/>
                          <a:latin typeface="+mn-lt"/>
                          <a:ea typeface="+mn-ea"/>
                          <a:cs typeface="+mn-cs"/>
                        </a:rPr>
                        <a:t>hpi_flavor</a:t>
                      </a:r>
                      <a:endParaRPr lang="en-GB" sz="1800" b="1" kern="1200" dirty="0">
                        <a:solidFill>
                          <a:schemeClr val="lt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GB" sz="1800" b="1" kern="1200" dirty="0" smtClean="0">
                          <a:solidFill>
                            <a:schemeClr val="lt1"/>
                          </a:solidFill>
                          <a:effectLst/>
                          <a:latin typeface="+mn-lt"/>
                          <a:ea typeface="+mn-ea"/>
                          <a:cs typeface="+mn-cs"/>
                        </a:rPr>
                        <a:t>frequency</a:t>
                      </a:r>
                      <a:endParaRPr lang="en-GB" sz="1800" b="1" kern="1200" dirty="0">
                        <a:solidFill>
                          <a:schemeClr val="lt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smtClean="0">
                          <a:solidFill>
                            <a:schemeClr val="lt1"/>
                          </a:solidFill>
                          <a:effectLst/>
                          <a:latin typeface="+mn-lt"/>
                          <a:ea typeface="+mn-ea"/>
                          <a:cs typeface="+mn-cs"/>
                        </a:rPr>
                        <a:t>level</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smtClean="0">
                          <a:solidFill>
                            <a:schemeClr val="lt1"/>
                          </a:solidFill>
                          <a:effectLst/>
                          <a:latin typeface="+mn-lt"/>
                          <a:ea typeface="+mn-ea"/>
                          <a:cs typeface="+mn-cs"/>
                        </a:rPr>
                        <a:t>place_name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GB" sz="1800" b="1" kern="1200" dirty="0" smtClean="0">
                          <a:solidFill>
                            <a:schemeClr val="lt1"/>
                          </a:solidFill>
                          <a:effectLst/>
                          <a:latin typeface="+mn-lt"/>
                          <a:ea typeface="+mn-ea"/>
                          <a:cs typeface="+mn-cs"/>
                        </a:rPr>
                        <a:t>place_id</a:t>
                      </a:r>
                      <a:endParaRPr lang="en-GB" sz="1800" b="1" kern="1200" dirty="0">
                        <a:solidFill>
                          <a:schemeClr val="lt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GB" sz="1800" b="1" kern="1200" dirty="0" smtClean="0">
                          <a:solidFill>
                            <a:schemeClr val="lt1"/>
                          </a:solidFill>
                          <a:effectLst/>
                          <a:latin typeface="+mn-lt"/>
                          <a:ea typeface="+mn-ea"/>
                          <a:cs typeface="+mn-cs"/>
                        </a:rPr>
                        <a:t>yr</a:t>
                      </a:r>
                      <a:endParaRPr lang="en-GB" sz="1800" b="1" kern="1200" dirty="0">
                        <a:solidFill>
                          <a:schemeClr val="lt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smtClean="0">
                          <a:solidFill>
                            <a:schemeClr val="lt1"/>
                          </a:solidFill>
                          <a:effectLst/>
                          <a:latin typeface="+mn-lt"/>
                          <a:ea typeface="+mn-ea"/>
                          <a:cs typeface="+mn-cs"/>
                        </a:rPr>
                        <a:t>period</a:t>
                      </a:r>
                      <a:endParaRPr lang="en-GB" sz="1800" b="1" kern="1200" dirty="0">
                        <a:solidFill>
                          <a:schemeClr val="lt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GB" sz="1800" b="1" kern="1200" dirty="0" smtClean="0">
                          <a:solidFill>
                            <a:schemeClr val="lt1"/>
                          </a:solidFill>
                          <a:effectLst/>
                          <a:latin typeface="+mn-lt"/>
                          <a:ea typeface="+mn-ea"/>
                          <a:cs typeface="+mn-cs"/>
                        </a:rPr>
                        <a:t>index_nsa</a:t>
                      </a:r>
                      <a:endParaRPr lang="en-GB" sz="1800" b="1" kern="1200" dirty="0">
                        <a:solidFill>
                          <a:schemeClr val="lt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smtClean="0">
                          <a:solidFill>
                            <a:schemeClr val="lt1"/>
                          </a:solidFill>
                          <a:effectLst/>
                          <a:latin typeface="+mn-lt"/>
                          <a:ea typeface="+mn-ea"/>
                          <a:cs typeface="+mn-cs"/>
                        </a:rPr>
                        <a:t>index_sa</a:t>
                      </a:r>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traditional</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sz="1400" b="0" kern="1200" dirty="0" smtClean="0">
                          <a:solidFill>
                            <a:schemeClr val="dk1"/>
                          </a:solidFill>
                          <a:effectLst/>
                          <a:latin typeface="+mn-lt"/>
                          <a:ea typeface="+mn-ea"/>
                          <a:cs typeface="+mn-cs"/>
                        </a:rPr>
                        <a:t>purchase-only</a:t>
                      </a:r>
                      <a:endParaRPr lang="en-GB" sz="1400" b="0" kern="1200" dirty="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monthly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smtClean="0">
                          <a:ln>
                            <a:noFill/>
                          </a:ln>
                          <a:solidFill>
                            <a:prstClr val="black"/>
                          </a:solidFill>
                          <a:effectLst/>
                          <a:uLnTx/>
                          <a:uFillTx/>
                          <a:latin typeface="Calibri"/>
                          <a:ea typeface="+mn-ea"/>
                          <a:cs typeface="+mn-cs"/>
                        </a:rPr>
                        <a:t>USA or Census Division</a:t>
                      </a:r>
                      <a:endParaRPr lang="en-GB" sz="1400" b="0" kern="1200" dirty="0" smtClean="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smtClean="0">
                          <a:ln>
                            <a:noFill/>
                          </a:ln>
                          <a:solidFill>
                            <a:prstClr val="black"/>
                          </a:solidFill>
                          <a:effectLst/>
                          <a:uLnTx/>
                          <a:uFillTx/>
                          <a:latin typeface="Calibri"/>
                          <a:ea typeface="+mn-ea"/>
                          <a:cs typeface="+mn-cs"/>
                        </a:rPr>
                        <a:t>East North Central Division</a:t>
                      </a:r>
                      <a:endParaRPr kumimoji="0" lang="en-GB" sz="1400" b="0" i="0" u="none" strike="noStrike" kern="1200" cap="none" spc="0" normalizeH="0" baseline="0" noProof="0" dirty="0" smtClean="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DV_ENC</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1991</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100.00</a:t>
                      </a:r>
                      <a:endParaRPr lang="en-GB" sz="1400" b="0" kern="1200" dirty="0" smtClean="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100.00</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traditional</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sz="1400" b="0" kern="1200" dirty="0" smtClean="0">
                          <a:solidFill>
                            <a:schemeClr val="dk1"/>
                          </a:solidFill>
                          <a:effectLst/>
                          <a:latin typeface="+mn-lt"/>
                          <a:ea typeface="+mn-ea"/>
                          <a:cs typeface="+mn-cs"/>
                        </a:rPr>
                        <a:t>purchase-only</a:t>
                      </a:r>
                      <a:endParaRPr lang="en-GB" sz="1400" b="0" kern="1200" dirty="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monthly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GB" sz="1400" b="0" i="0" u="none" strike="noStrike" kern="1200" cap="none" spc="0" normalizeH="0" baseline="0" noProof="0" smtClean="0">
                          <a:ln>
                            <a:noFill/>
                          </a:ln>
                          <a:solidFill>
                            <a:prstClr val="black"/>
                          </a:solidFill>
                          <a:effectLst/>
                          <a:uLnTx/>
                          <a:uFillTx/>
                          <a:latin typeface="Calibri"/>
                          <a:ea typeface="+mn-ea"/>
                          <a:cs typeface="+mn-cs"/>
                        </a:rPr>
                        <a:t>USA or Census Division</a:t>
                      </a:r>
                      <a:endParaRPr lang="en-IN" sz="14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smtClean="0">
                          <a:ln>
                            <a:noFill/>
                          </a:ln>
                          <a:solidFill>
                            <a:prstClr val="black"/>
                          </a:solidFill>
                          <a:effectLst/>
                          <a:uLnTx/>
                          <a:uFillTx/>
                          <a:latin typeface="Calibri"/>
                          <a:ea typeface="+mn-ea"/>
                          <a:cs typeface="+mn-cs"/>
                        </a:rPr>
                        <a:t>East North Central Division</a:t>
                      </a:r>
                      <a:endParaRPr kumimoji="0" lang="en-GB" sz="1400" b="0" i="0" u="none" strike="noStrike" kern="1200" cap="none" spc="0" normalizeH="0" baseline="0" noProof="0" dirty="0" smtClean="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DV_ENC</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400" b="1" i="0" u="none" strike="noStrike" kern="1200" cap="none" spc="0" normalizeH="0" baseline="0" noProof="0" dirty="0" smtClean="0">
                          <a:ln>
                            <a:noFill/>
                          </a:ln>
                          <a:solidFill>
                            <a:prstClr val="black"/>
                          </a:solidFill>
                          <a:effectLst/>
                          <a:uLnTx/>
                          <a:uFillTx/>
                          <a:latin typeface="Calibri"/>
                          <a:ea typeface="+mn-ea"/>
                          <a:cs typeface="+mn-cs"/>
                        </a:rPr>
                        <a:t>1991</a:t>
                      </a:r>
                      <a:endParaRPr lang="en-IN" sz="14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400" b="1" dirty="0" smtClean="0"/>
                        <a:t>2</a:t>
                      </a:r>
                      <a:endParaRPr lang="en-IN" sz="14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100.91</a:t>
                      </a:r>
                      <a:endParaRPr lang="en-GB" sz="1400" b="0" kern="1200" dirty="0" smtClean="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100.97</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traditional</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sz="1400" b="0" kern="1200" dirty="0" smtClean="0">
                          <a:solidFill>
                            <a:schemeClr val="dk1"/>
                          </a:solidFill>
                          <a:effectLst/>
                          <a:latin typeface="+mn-lt"/>
                          <a:ea typeface="+mn-ea"/>
                          <a:cs typeface="+mn-cs"/>
                        </a:rPr>
                        <a:t>purchase-only</a:t>
                      </a:r>
                      <a:endParaRPr lang="en-GB" sz="1400" b="0" kern="1200" dirty="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monthly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smtClean="0">
                          <a:ln>
                            <a:noFill/>
                          </a:ln>
                          <a:solidFill>
                            <a:prstClr val="black"/>
                          </a:solidFill>
                          <a:effectLst/>
                          <a:uLnTx/>
                          <a:uFillTx/>
                          <a:latin typeface="Calibri"/>
                          <a:ea typeface="+mn-ea"/>
                          <a:cs typeface="+mn-cs"/>
                        </a:rPr>
                        <a:t>USA or Census Division</a:t>
                      </a:r>
                      <a:endParaRPr kumimoji="0" lang="en-IN" sz="1400" b="0" i="0" u="none" strike="noStrike" kern="1200" cap="none" spc="0" normalizeH="0" baseline="0" noProof="0" dirty="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East North Central Division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DV_ENC</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2023</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400" b="1" dirty="0" smtClean="0"/>
                        <a:t>9</a:t>
                      </a:r>
                      <a:endParaRPr lang="en-IN" sz="14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342.02</a:t>
                      </a:r>
                      <a:endParaRPr lang="en-GB" sz="1400" b="0" kern="1200" dirty="0" smtClean="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337.13</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traditional</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sz="1400" b="0" kern="1200" dirty="0" smtClean="0">
                          <a:solidFill>
                            <a:schemeClr val="dk1"/>
                          </a:solidFill>
                          <a:effectLst/>
                          <a:latin typeface="+mn-lt"/>
                          <a:ea typeface="+mn-ea"/>
                          <a:cs typeface="+mn-cs"/>
                        </a:rPr>
                        <a:t>purchase-only</a:t>
                      </a:r>
                      <a:endParaRPr lang="en-GB" sz="1400" b="0" kern="1200" dirty="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monthly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smtClean="0">
                          <a:ln>
                            <a:noFill/>
                          </a:ln>
                          <a:solidFill>
                            <a:prstClr val="black"/>
                          </a:solidFill>
                          <a:effectLst/>
                          <a:uLnTx/>
                          <a:uFillTx/>
                          <a:latin typeface="Calibri"/>
                          <a:ea typeface="+mn-ea"/>
                          <a:cs typeface="+mn-cs"/>
                        </a:rPr>
                        <a:t>USA or Census Division</a:t>
                      </a:r>
                      <a:endParaRPr kumimoji="0" lang="en-IN" sz="1400" b="0" i="0" u="none" strike="noStrike" kern="1200" cap="none" spc="0" normalizeH="0" baseline="0" noProof="0" dirty="0">
                        <a:ln>
                          <a:noFill/>
                        </a:ln>
                        <a:solidFill>
                          <a:prstClr val="black"/>
                        </a:solidFill>
                        <a:effectLst/>
                        <a:uLnTx/>
                        <a:uFillTx/>
                        <a:latin typeface="Calibri"/>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smtClean="0">
                          <a:solidFill>
                            <a:schemeClr val="dk1"/>
                          </a:solidFill>
                          <a:effectLst/>
                          <a:latin typeface="+mn-lt"/>
                          <a:ea typeface="+mn-ea"/>
                          <a:cs typeface="+mn-cs"/>
                        </a:rPr>
                        <a:t>East South Central Division</a:t>
                      </a:r>
                      <a:endParaRPr lang="en-IN" sz="1400" dirty="0" smtClean="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GB" sz="1400" b="0" kern="1200" dirty="0" smtClean="0">
                          <a:solidFill>
                            <a:schemeClr val="dk1"/>
                          </a:solidFill>
                          <a:effectLst/>
                          <a:latin typeface="+mn-lt"/>
                          <a:ea typeface="+mn-ea"/>
                          <a:cs typeface="+mn-cs"/>
                        </a:rPr>
                        <a:t>DV_ESC</a:t>
                      </a:r>
                      <a:endParaRPr lang="en-IN" sz="14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GB" sz="1400" b="1" i="0" u="none" strike="noStrike" kern="1200" cap="none" spc="0" normalizeH="0" baseline="0" noProof="0" dirty="0" smtClean="0">
                          <a:ln>
                            <a:noFill/>
                          </a:ln>
                          <a:solidFill>
                            <a:prstClr val="black"/>
                          </a:solidFill>
                          <a:effectLst/>
                          <a:uLnTx/>
                          <a:uFillTx/>
                          <a:latin typeface="Calibri"/>
                          <a:ea typeface="+mn-ea"/>
                          <a:cs typeface="+mn-cs"/>
                        </a:rPr>
                        <a:t>2004</a:t>
                      </a:r>
                      <a:endParaRPr lang="en-IN" sz="14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GB" sz="1400" b="1" kern="1200" dirty="0" smtClean="0">
                          <a:solidFill>
                            <a:schemeClr val="dk1"/>
                          </a:solidFill>
                          <a:effectLst/>
                          <a:latin typeface="+mn-lt"/>
                          <a:ea typeface="+mn-ea"/>
                          <a:cs typeface="+mn-cs"/>
                        </a:rPr>
                        <a:t>10</a:t>
                      </a:r>
                      <a:endParaRPr lang="en-IN" sz="14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GB" sz="1400" b="1" kern="1200" dirty="0" smtClean="0">
                          <a:solidFill>
                            <a:schemeClr val="dk1"/>
                          </a:solidFill>
                          <a:effectLst/>
                          <a:latin typeface="+mn-lt"/>
                          <a:ea typeface="+mn-ea"/>
                          <a:cs typeface="+mn-cs"/>
                        </a:rPr>
                        <a:t>171.54</a:t>
                      </a:r>
                      <a:endParaRPr lang="en-IN" sz="14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170.61</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r>
                        <a:rPr lang="en-GB" dirty="0" smtClean="0"/>
                        <a:t>….</a:t>
                      </a:r>
                      <a:endParaRPr lang="en-GB"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400" dirty="0" smtClean="0"/>
                        <a:t>…</a:t>
                      </a:r>
                      <a:endParaRPr lang="en-IN" sz="14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400" dirty="0" smtClean="0"/>
                        <a:t>…</a:t>
                      </a:r>
                      <a:endParaRPr lang="en-IN" sz="14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Calibri"/>
                          <a:ea typeface="+mn-ea"/>
                          <a:cs typeface="+mn-cs"/>
                        </a:rPr>
                        <a:t>traditional</a:t>
                      </a:r>
                      <a:endParaRPr kumimoji="0" lang="en-GB" sz="1400" b="0" i="0" u="none" strike="noStrike" kern="1200" cap="none" spc="0" normalizeH="0" baseline="0" noProof="0" dirty="0">
                        <a:ln>
                          <a:noFill/>
                        </a:ln>
                        <a:solidFill>
                          <a:prstClr val="black"/>
                        </a:solidFill>
                        <a:effectLst/>
                        <a:uLnTx/>
                        <a:uFillTx/>
                        <a:latin typeface="Calibri"/>
                        <a:ea typeface="+mn-ea"/>
                        <a:cs typeface="+mn-cs"/>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sz="1400" b="0" kern="1200" dirty="0" smtClean="0">
                          <a:solidFill>
                            <a:schemeClr val="dk1"/>
                          </a:solidFill>
                          <a:effectLst/>
                          <a:latin typeface="+mn-lt"/>
                          <a:ea typeface="+mn-ea"/>
                          <a:cs typeface="+mn-cs"/>
                        </a:rPr>
                        <a:t>all-transactions</a:t>
                      </a:r>
                      <a:endParaRPr lang="en-GB" sz="1400" b="0" kern="1200" dirty="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GB" sz="1400" b="0" kern="1200" dirty="0" smtClean="0">
                          <a:solidFill>
                            <a:schemeClr val="dk1"/>
                          </a:solidFill>
                          <a:effectLst/>
                          <a:latin typeface="+mn-lt"/>
                          <a:ea typeface="+mn-ea"/>
                          <a:cs typeface="+mn-cs"/>
                        </a:rPr>
                        <a:t>quarterly</a:t>
                      </a:r>
                      <a:endParaRPr lang="en-GB" sz="1400" b="0" kern="1200" dirty="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smtClean="0">
                          <a:solidFill>
                            <a:schemeClr val="dk1"/>
                          </a:solidFill>
                          <a:effectLst/>
                          <a:latin typeface="+mn-lt"/>
                          <a:ea typeface="+mn-ea"/>
                          <a:cs typeface="+mn-cs"/>
                        </a:rPr>
                        <a:t>MSA</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smtClean="0">
                          <a:solidFill>
                            <a:schemeClr val="dk1"/>
                          </a:solidFill>
                          <a:effectLst/>
                          <a:latin typeface="+mn-lt"/>
                          <a:ea typeface="+mn-ea"/>
                          <a:cs typeface="+mn-cs"/>
                        </a:rPr>
                        <a:t>Columbus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smtClean="0">
                          <a:solidFill>
                            <a:schemeClr val="dk1"/>
                          </a:solidFill>
                          <a:effectLst/>
                          <a:latin typeface="+mn-lt"/>
                          <a:ea typeface="+mn-ea"/>
                          <a:cs typeface="+mn-cs"/>
                        </a:rPr>
                        <a:t>OH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GB" sz="1400" b="1" kern="1200" dirty="0" smtClean="0">
                          <a:solidFill>
                            <a:schemeClr val="dk1"/>
                          </a:solidFill>
                          <a:effectLst/>
                          <a:latin typeface="+mn-lt"/>
                          <a:ea typeface="+mn-ea"/>
                          <a:cs typeface="+mn-cs"/>
                        </a:rPr>
                        <a:t>2005</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174.65</a:t>
                      </a:r>
                      <a:endParaRPr lang="en-GB" sz="1400" b="0" kern="1200" dirty="0" smtClean="0">
                        <a:solidFill>
                          <a:schemeClr val="dk1"/>
                        </a:solidFill>
                        <a:effectLst/>
                        <a:latin typeface="+mn-lt"/>
                        <a:ea typeface="+mn-ea"/>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kern="1200" dirty="0" smtClean="0">
                          <a:solidFill>
                            <a:schemeClr val="dk1"/>
                          </a:solidFill>
                          <a:effectLst/>
                          <a:latin typeface="+mn-lt"/>
                          <a:ea typeface="+mn-ea"/>
                          <a:cs typeface="+mn-cs"/>
                        </a:rPr>
                        <a:t>176.02</a:t>
                      </a:r>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r>
                        <a:rPr lang="en-GB" dirty="0" smtClean="0"/>
                        <a:t>….</a:t>
                      </a:r>
                      <a:endParaRPr lang="en-GB"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GB" dirty="0" smtClean="0"/>
                        <a:t>…</a:t>
                      </a:r>
                      <a:endParaRPr lang="en-GB"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400" dirty="0" smtClean="0"/>
                        <a:t>…</a:t>
                      </a:r>
                      <a:endParaRPr lang="en-IN" sz="14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400" dirty="0" smtClean="0"/>
                        <a:t>…</a:t>
                      </a:r>
                      <a:endParaRPr lang="en-IN" sz="14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bl>
          </a:graphicData>
        </a:graphic>
      </p:graphicFrame>
    </p:spTree>
    <p:extLst>
      <p:ext uri="{BB962C8B-B14F-4D97-AF65-F5344CB8AC3E}">
        <p14:creationId xmlns:p14="http://schemas.microsoft.com/office/powerpoint/2010/main" val="722558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8001" y="2768178"/>
            <a:ext cx="4937211" cy="1325563"/>
          </a:xfrm>
        </p:spPr>
        <p:txBody>
          <a:bodyPr/>
          <a:lstStyle/>
          <a:p>
            <a:r>
              <a:rPr lang="en-GB" sz="6000"/>
              <a:t>Analyse </a:t>
            </a:r>
            <a:r>
              <a:rPr lang="en-GB" sz="6000" smtClean="0"/>
              <a:t>Univariée </a:t>
            </a:r>
            <a:r>
              <a:rPr lang="en-US" dirty="0"/>
              <a:t/>
            </a:r>
            <a:br>
              <a:rPr lang="en-US" dirty="0"/>
            </a:br>
            <a:endParaRPr lang="en-US"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
        <p:nvSpPr>
          <p:cNvPr id="6" name="Rectangle 5"/>
          <p:cNvSpPr/>
          <p:nvPr/>
        </p:nvSpPr>
        <p:spPr>
          <a:xfrm>
            <a:off x="301297"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TextBox 7"/>
          <p:cNvSpPr txBox="1"/>
          <p:nvPr/>
        </p:nvSpPr>
        <p:spPr>
          <a:xfrm>
            <a:off x="413469" y="4890052"/>
            <a:ext cx="4937760" cy="646331"/>
          </a:xfrm>
          <a:prstGeom prst="rect">
            <a:avLst/>
          </a:prstGeom>
          <a:noFill/>
        </p:spPr>
        <p:txBody>
          <a:bodyPr wrap="square" rtlCol="0">
            <a:spAutoFit/>
          </a:bodyPr>
          <a:lstStyle/>
          <a:p>
            <a:r>
              <a:rPr lang="en-GB" b="1" dirty="0"/>
              <a:t>  Variables Étudiées :</a:t>
            </a:r>
            <a:r>
              <a:rPr lang="en-GB" dirty="0"/>
              <a:t> 'hpi_type', 'hpi_flavor', 'level', 'place_name', 'yr', 'index_nsa', </a:t>
            </a:r>
            <a:r>
              <a:rPr lang="en-GB" dirty="0" smtClean="0"/>
              <a:t>et'index_sa</a:t>
            </a:r>
            <a:r>
              <a:rPr lang="en-GB" dirty="0"/>
              <a:t>'</a:t>
            </a:r>
            <a:endParaRPr lang="en-GB" dirty="0"/>
          </a:p>
        </p:txBody>
      </p:sp>
    </p:spTree>
    <p:extLst>
      <p:ext uri="{BB962C8B-B14F-4D97-AF65-F5344CB8AC3E}">
        <p14:creationId xmlns:p14="http://schemas.microsoft.com/office/powerpoint/2010/main" val="961730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'hpi_type'</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3074" name="Picture 2" descr="https://lh7-us.googleusercontent.com/7JGOuzOLahH5xFYMMI4JpQJ3xhcU5VOwLx3E5cL87PjRyBpGCfE2PbG0vFvtPvcYXAzqGzbS6x-8u_gwdT1NG1JbxOPKf7euHieeEGjiBU-p05GkDDgoGQadgaVZKire9DUHlw5B9B4q"/>
          <p:cNvPicPr>
            <a:picLocks noChangeAspect="1" noChangeArrowheads="1"/>
          </p:cNvPicPr>
          <p:nvPr/>
        </p:nvPicPr>
        <p:blipFill rotWithShape="1">
          <a:blip r:embed="rId3">
            <a:extLst>
              <a:ext uri="{28A0092B-C50C-407E-A947-70E740481C1C}">
                <a14:useLocalDpi xmlns:a14="http://schemas.microsoft.com/office/drawing/2010/main" val="0"/>
              </a:ext>
            </a:extLst>
          </a:blip>
          <a:srcRect l="1142" t="2254" r="11358" b="3769"/>
          <a:stretch/>
        </p:blipFill>
        <p:spPr bwMode="auto">
          <a:xfrm>
            <a:off x="515938" y="2043485"/>
            <a:ext cx="5017273" cy="14232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8921" y="1205571"/>
            <a:ext cx="5026825" cy="1169551"/>
          </a:xfrm>
          <a:prstGeom prst="rect">
            <a:avLst/>
          </a:prstGeom>
          <a:noFill/>
        </p:spPr>
        <p:txBody>
          <a:bodyPr wrap="none" rtlCol="0">
            <a:spAutoFit/>
          </a:bodyPr>
          <a:lstStyle/>
          <a:p>
            <a:pPr fontAlgn="base"/>
            <a:r>
              <a:rPr lang="en-GB" sz="1400" dirty="0" smtClean="0"/>
              <a:t>'traditional</a:t>
            </a:r>
            <a:r>
              <a:rPr lang="en-GB" sz="1400" dirty="0"/>
              <a:t>' </a:t>
            </a:r>
            <a:r>
              <a:rPr lang="en-GB" sz="1400" dirty="0" smtClean="0"/>
              <a:t>représentant </a:t>
            </a:r>
            <a:r>
              <a:rPr lang="en-GB" sz="1400" dirty="0"/>
              <a:t>environ 94% de l'ensemble des données</a:t>
            </a:r>
            <a:r>
              <a:rPr lang="en-GB" sz="1400" dirty="0" smtClean="0"/>
              <a:t>.</a:t>
            </a:r>
            <a:endParaRPr lang="en-GB" sz="1400" b="1" dirty="0"/>
          </a:p>
          <a:p>
            <a:pPr fontAlgn="base"/>
            <a:r>
              <a:rPr lang="en-GB" sz="1400" dirty="0" smtClean="0"/>
              <a:t>'non-metro</a:t>
            </a:r>
            <a:r>
              <a:rPr lang="en-GB" sz="1400" dirty="0"/>
              <a:t>' </a:t>
            </a:r>
            <a:r>
              <a:rPr lang="en-GB" sz="1400" dirty="0" smtClean="0"/>
              <a:t>environ </a:t>
            </a:r>
            <a:r>
              <a:rPr lang="en-GB" sz="1400" dirty="0"/>
              <a:t>4.36</a:t>
            </a:r>
            <a:r>
              <a:rPr lang="en-GB" sz="1400" dirty="0" smtClean="0"/>
              <a:t>%</a:t>
            </a:r>
            <a:endParaRPr lang="en-GB" sz="1400" b="1" dirty="0"/>
          </a:p>
          <a:p>
            <a:pPr fontAlgn="base"/>
            <a:r>
              <a:rPr lang="en-GB" sz="1400" dirty="0" smtClean="0"/>
              <a:t>'distress-free</a:t>
            </a:r>
            <a:r>
              <a:rPr lang="en-GB" sz="1400" dirty="0"/>
              <a:t>' </a:t>
            </a:r>
            <a:r>
              <a:rPr lang="en-GB" sz="1400" dirty="0" smtClean="0"/>
              <a:t>environ </a:t>
            </a:r>
            <a:r>
              <a:rPr lang="en-GB" sz="1400" dirty="0"/>
              <a:t>1.27</a:t>
            </a:r>
            <a:r>
              <a:rPr lang="en-GB" sz="1400" dirty="0" smtClean="0"/>
              <a:t>%</a:t>
            </a:r>
            <a:endParaRPr lang="en-GB" sz="1400" b="1" dirty="0"/>
          </a:p>
          <a:p>
            <a:pPr fontAlgn="base"/>
            <a:r>
              <a:rPr lang="en-GB" sz="1400" dirty="0" smtClean="0"/>
              <a:t>'developmental</a:t>
            </a:r>
            <a:r>
              <a:rPr lang="en-GB" sz="1400" dirty="0"/>
              <a:t>' </a:t>
            </a:r>
            <a:r>
              <a:rPr lang="en-GB" sz="1400" dirty="0" smtClean="0"/>
              <a:t>environ </a:t>
            </a:r>
            <a:r>
              <a:rPr lang="en-GB" sz="1400" dirty="0"/>
              <a:t>0.18</a:t>
            </a:r>
            <a:r>
              <a:rPr lang="en-GB" sz="1400" dirty="0" smtClean="0"/>
              <a:t>%</a:t>
            </a:r>
            <a:endParaRPr lang="en-GB" sz="1400" b="1" dirty="0"/>
          </a:p>
          <a:p>
            <a:endParaRPr lang="en-GB" sz="1400" dirty="0"/>
          </a:p>
        </p:txBody>
      </p:sp>
      <p:pic>
        <p:nvPicPr>
          <p:cNvPr id="3078" name="Picture 6" descr="https://lh7-us.googleusercontent.com/wVjPHzLtBypw55Rn5XVRb765y_4oBCHYWJfhTbIZ0hVs3qNB05AFVbLlOycHqhNZIFD7BjKjNQToXKBNOqVSD8jhf32oiImYT1JVGyrnSGRwTIrMLU3FPufp3kwlp2jo2J14rhKcrbHs"/>
          <p:cNvPicPr>
            <a:picLocks noChangeAspect="1" noChangeArrowheads="1"/>
          </p:cNvPicPr>
          <p:nvPr/>
        </p:nvPicPr>
        <p:blipFill rotWithShape="1">
          <a:blip r:embed="rId4">
            <a:extLst>
              <a:ext uri="{28A0092B-C50C-407E-A947-70E740481C1C}">
                <a14:useLocalDpi xmlns:a14="http://schemas.microsoft.com/office/drawing/2010/main" val="0"/>
              </a:ext>
            </a:extLst>
          </a:blip>
          <a:srcRect l="1298" t="6084" b="850"/>
          <a:stretch/>
        </p:blipFill>
        <p:spPr bwMode="auto">
          <a:xfrm>
            <a:off x="6828271" y="1566407"/>
            <a:ext cx="4909398" cy="43362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557177" y="6018568"/>
            <a:ext cx="3451586" cy="369332"/>
          </a:xfrm>
          <a:prstGeom prst="rect">
            <a:avLst/>
          </a:prstGeom>
          <a:noFill/>
        </p:spPr>
        <p:txBody>
          <a:bodyPr wrap="none" rtlCol="0">
            <a:spAutoFit/>
          </a:bodyPr>
          <a:lstStyle/>
          <a:p>
            <a:r>
              <a:rPr lang="en-GB" i="1" dirty="0"/>
              <a:t>Diagramme circulaire de 'hpi_type</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pic>
        <p:nvPicPr>
          <p:cNvPr id="3076" name="Picture 4" descr="https://lh7-us.googleusercontent.com/8G5KStmJWHd4pLIGS8mqptvrSNWnyy5obfufrturfW2cnirsxBLhAYK0HqZi4kz-4t29oTnlyFYAiiAx7k0R0kg0MR9RZpZTGKT_1e3LLE-TjqSHOr29OPFDFv5dUpPcrtALR_JzLpKL"/>
          <p:cNvPicPr>
            <a:picLocks noChangeAspect="1" noChangeArrowheads="1"/>
          </p:cNvPicPr>
          <p:nvPr/>
        </p:nvPicPr>
        <p:blipFill rotWithShape="1">
          <a:blip r:embed="rId5">
            <a:extLst>
              <a:ext uri="{28A0092B-C50C-407E-A947-70E740481C1C}">
                <a14:useLocalDpi xmlns:a14="http://schemas.microsoft.com/office/drawing/2010/main" val="0"/>
              </a:ext>
            </a:extLst>
          </a:blip>
          <a:srcRect b="13312"/>
          <a:stretch/>
        </p:blipFill>
        <p:spPr bwMode="auto">
          <a:xfrm>
            <a:off x="515938" y="3466769"/>
            <a:ext cx="5910369" cy="24251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16083" y="6018568"/>
            <a:ext cx="3512500" cy="369332"/>
          </a:xfrm>
          <a:prstGeom prst="rect">
            <a:avLst/>
          </a:prstGeom>
          <a:noFill/>
        </p:spPr>
        <p:txBody>
          <a:bodyPr wrap="none" rtlCol="0">
            <a:spAutoFit/>
          </a:bodyPr>
          <a:lstStyle/>
          <a:p>
            <a:r>
              <a:rPr lang="en-GB" i="1" dirty="0"/>
              <a:t>Diagramme de tuyaux de 'hpi_type'</a:t>
            </a:r>
            <a:endParaRPr lang="en-GB" dirty="0"/>
          </a:p>
        </p:txBody>
      </p:sp>
    </p:spTree>
    <p:extLst>
      <p:ext uri="{BB962C8B-B14F-4D97-AF65-F5344CB8AC3E}">
        <p14:creationId xmlns:p14="http://schemas.microsoft.com/office/powerpoint/2010/main" val="1169930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GB" dirty="0"/>
              <a:t>   La variable </a:t>
            </a:r>
            <a:r>
              <a:rPr lang="en-GB" dirty="0" smtClean="0"/>
              <a:t>‘hpi_flavor'</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7" name="TextBox 6"/>
          <p:cNvSpPr txBox="1"/>
          <p:nvPr/>
        </p:nvSpPr>
        <p:spPr>
          <a:xfrm>
            <a:off x="758921" y="1205571"/>
            <a:ext cx="5356531" cy="954107"/>
          </a:xfrm>
          <a:prstGeom prst="rect">
            <a:avLst/>
          </a:prstGeom>
          <a:noFill/>
        </p:spPr>
        <p:txBody>
          <a:bodyPr wrap="none" rtlCol="0">
            <a:spAutoFit/>
          </a:bodyPr>
          <a:lstStyle/>
          <a:p>
            <a:pPr fontAlgn="base"/>
            <a:r>
              <a:rPr lang="en-GB" sz="1400" dirty="0" smtClean="0"/>
              <a:t>'all-transactions</a:t>
            </a:r>
            <a:r>
              <a:rPr lang="en-GB" sz="1400" dirty="0"/>
              <a:t>', présente </a:t>
            </a:r>
            <a:r>
              <a:rPr lang="en-GB" sz="1400" dirty="0" smtClean="0"/>
              <a:t>environ </a:t>
            </a:r>
            <a:r>
              <a:rPr lang="en-GB" sz="1400" dirty="0"/>
              <a:t>66.73% de l'ensemble des données</a:t>
            </a:r>
            <a:r>
              <a:rPr lang="en-GB" sz="1400" dirty="0" smtClean="0"/>
              <a:t>.</a:t>
            </a:r>
          </a:p>
          <a:p>
            <a:pPr fontAlgn="base"/>
            <a:r>
              <a:rPr lang="en-GB" sz="1400" dirty="0" smtClean="0"/>
              <a:t>'purchase-only</a:t>
            </a:r>
            <a:r>
              <a:rPr lang="en-GB" sz="1400" dirty="0"/>
              <a:t>' </a:t>
            </a:r>
            <a:r>
              <a:rPr lang="en-GB" sz="1400" dirty="0" smtClean="0"/>
              <a:t>soit </a:t>
            </a:r>
            <a:r>
              <a:rPr lang="en-GB" sz="1400" dirty="0"/>
              <a:t>environ 21.54</a:t>
            </a:r>
            <a:r>
              <a:rPr lang="en-GB" sz="1400" dirty="0" smtClean="0"/>
              <a:t>%.</a:t>
            </a:r>
          </a:p>
          <a:p>
            <a:pPr fontAlgn="base"/>
            <a:r>
              <a:rPr lang="en-GB" sz="1400" dirty="0" smtClean="0"/>
              <a:t>'expanded-data‘ représentant </a:t>
            </a:r>
            <a:r>
              <a:rPr lang="en-GB" sz="1400" dirty="0"/>
              <a:t>environ 11.73%.</a:t>
            </a:r>
          </a:p>
          <a:p>
            <a:endParaRPr lang="en-GB" sz="1400" dirty="0"/>
          </a:p>
        </p:txBody>
      </p:sp>
      <p:sp>
        <p:nvSpPr>
          <p:cNvPr id="10" name="TextBox 9"/>
          <p:cNvSpPr txBox="1"/>
          <p:nvPr/>
        </p:nvSpPr>
        <p:spPr>
          <a:xfrm>
            <a:off x="7806888" y="5945790"/>
            <a:ext cx="3677032" cy="369332"/>
          </a:xfrm>
          <a:prstGeom prst="rect">
            <a:avLst/>
          </a:prstGeom>
          <a:noFill/>
        </p:spPr>
        <p:txBody>
          <a:bodyPr wrap="none" rtlCol="0">
            <a:spAutoFit/>
          </a:bodyPr>
          <a:lstStyle/>
          <a:p>
            <a:r>
              <a:rPr lang="en-GB" i="1" dirty="0"/>
              <a:t>Diagramme circulaire de </a:t>
            </a:r>
            <a:r>
              <a:rPr lang="en-GB" i="1" dirty="0" smtClean="0"/>
              <a:t>‘</a:t>
            </a:r>
            <a:r>
              <a:rPr lang="en-GB" dirty="0" smtClean="0"/>
              <a:t>hpi_flavor</a:t>
            </a:r>
            <a:r>
              <a:rPr lang="en-GB" i="1" dirty="0" smtClean="0"/>
              <a:t>'</a:t>
            </a:r>
            <a:endParaRPr lang="en-GB" dirty="0"/>
          </a:p>
        </p:txBody>
      </p:sp>
      <p:sp>
        <p:nvSpPr>
          <p:cNvPr id="15" name="Rectangle 14"/>
          <p:cNvSpPr/>
          <p:nvPr/>
        </p:nvSpPr>
        <p:spPr>
          <a:xfrm>
            <a:off x="151623" y="5773667"/>
            <a:ext cx="2233402" cy="10843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1628324" y="5945790"/>
            <a:ext cx="3747564" cy="369332"/>
          </a:xfrm>
          <a:prstGeom prst="rect">
            <a:avLst/>
          </a:prstGeom>
          <a:noFill/>
        </p:spPr>
        <p:txBody>
          <a:bodyPr wrap="none" rtlCol="0">
            <a:spAutoFit/>
          </a:bodyPr>
          <a:lstStyle/>
          <a:p>
            <a:r>
              <a:rPr lang="en-GB" i="1" dirty="0"/>
              <a:t>Diagramme de tuyaux de </a:t>
            </a:r>
            <a:r>
              <a:rPr lang="en-GB" i="1" dirty="0" smtClean="0"/>
              <a:t>‘</a:t>
            </a:r>
            <a:r>
              <a:rPr lang="en-GB" dirty="0" smtClean="0"/>
              <a:t>hpi_flavor</a:t>
            </a:r>
            <a:r>
              <a:rPr lang="en-GB" i="1" dirty="0" smtClean="0"/>
              <a:t>'</a:t>
            </a:r>
            <a:endParaRPr lang="en-GB" dirty="0"/>
          </a:p>
        </p:txBody>
      </p:sp>
      <p:pic>
        <p:nvPicPr>
          <p:cNvPr id="9218" name="Picture 2" descr="https://lh7-us.googleusercontent.com/oOgzA-24Pq19C7Rrjwlxn3otiBb9mhCrBdo35291lE5P41NZEz-32ZZ5du2q3G_z1mrv2FkUSDcatep5EwAa_vgw8papm7PTwptcA14LEa-_Y6mfrHswmUKnxJZVQZJrn9SOWBZIp5uS"/>
          <p:cNvPicPr>
            <a:picLocks noChangeAspect="1" noChangeArrowheads="1"/>
          </p:cNvPicPr>
          <p:nvPr/>
        </p:nvPicPr>
        <p:blipFill rotWithShape="1">
          <a:blip r:embed="rId3">
            <a:extLst>
              <a:ext uri="{28A0092B-C50C-407E-A947-70E740481C1C}">
                <a14:useLocalDpi xmlns:a14="http://schemas.microsoft.com/office/drawing/2010/main" val="0"/>
              </a:ext>
            </a:extLst>
          </a:blip>
          <a:srcRect r="10417"/>
          <a:stretch/>
        </p:blipFill>
        <p:spPr bwMode="auto">
          <a:xfrm>
            <a:off x="703957" y="2159678"/>
            <a:ext cx="5136751" cy="141922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lh7-us.googleusercontent.com/Jd8pIvF_EM-zjirLP73mQ_We9s5DUqQ4U5aWrhBkLcoLb9y674qkJIgN8VGpDh17VT4uMtuCVqRtbQ9EjtIXWRYa0TL0-pkEEqhMHRRdCcb3x5LMoHbJekTb3ia02DqwH11GL9N3az-5"/>
          <p:cNvPicPr>
            <a:picLocks noChangeAspect="1" noChangeArrowheads="1"/>
          </p:cNvPicPr>
          <p:nvPr/>
        </p:nvPicPr>
        <p:blipFill rotWithShape="1">
          <a:blip r:embed="rId4">
            <a:extLst>
              <a:ext uri="{28A0092B-C50C-407E-A947-70E740481C1C}">
                <a14:useLocalDpi xmlns:a14="http://schemas.microsoft.com/office/drawing/2010/main" val="0"/>
              </a:ext>
            </a:extLst>
          </a:blip>
          <a:srcRect b="9358"/>
          <a:stretch/>
        </p:blipFill>
        <p:spPr bwMode="auto">
          <a:xfrm>
            <a:off x="1160165" y="3400510"/>
            <a:ext cx="4554041" cy="255155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lh7-us.googleusercontent.com/0ttW1HaDAiiFRITNLauKExl2f5f3PHzmeQ93LYVbm9HxotJ6wV18nZnSh3vdl8tbboghW2qqYuw3ewToLK9odfd8cgDohX1a_mKMorEnVF6x5qSZYHni1R_8BY35EWBua6WrLlpgM5WI"/>
          <p:cNvPicPr>
            <a:picLocks noChangeAspect="1" noChangeArrowheads="1"/>
          </p:cNvPicPr>
          <p:nvPr/>
        </p:nvPicPr>
        <p:blipFill rotWithShape="1">
          <a:blip r:embed="rId5">
            <a:extLst>
              <a:ext uri="{28A0092B-C50C-407E-A947-70E740481C1C}">
                <a14:useLocalDpi xmlns:a14="http://schemas.microsoft.com/office/drawing/2010/main" val="0"/>
              </a:ext>
            </a:extLst>
          </a:blip>
          <a:srcRect t="9787" b="13964"/>
          <a:stretch/>
        </p:blipFill>
        <p:spPr bwMode="auto">
          <a:xfrm>
            <a:off x="7132268" y="2235337"/>
            <a:ext cx="4231428" cy="330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400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documentManagement/types"/>
    <ds:schemaRef ds:uri="http://purl.org/dc/dcmitype/"/>
    <ds:schemaRef ds:uri="http://schemas.microsoft.com/office/2006/metadata/properties"/>
    <ds:schemaRef ds:uri="71af3243-3dd4-4a8d-8c0d-dd76da1f02a5"/>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1969</Words>
  <Application>Microsoft Office PowerPoint</Application>
  <PresentationFormat>Widescreen</PresentationFormat>
  <Paragraphs>298</Paragraphs>
  <Slides>34</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Corbel</vt:lpstr>
      <vt:lpstr>Office Theme</vt:lpstr>
      <vt:lpstr>ANALYSE DE DONNÉES</vt:lpstr>
      <vt:lpstr>ANALYSE de l'Indice des Prix des Maisons (HPI) </vt:lpstr>
      <vt:lpstr>Résumé</vt:lpstr>
      <vt:lpstr>Introduction </vt:lpstr>
      <vt:lpstr>OBJECTIFS ET RAISONS :</vt:lpstr>
      <vt:lpstr>EXAMPLE DE LA Table HPI_master.CSV</vt:lpstr>
      <vt:lpstr>Analyse Univariée  </vt:lpstr>
      <vt:lpstr>   La variable 'hpi_type'</vt:lpstr>
      <vt:lpstr>   La variable ‘hpi_flavor'</vt:lpstr>
      <vt:lpstr>   La variable ‘place_name'</vt:lpstr>
      <vt:lpstr>   La variable ‘level'</vt:lpstr>
      <vt:lpstr>   La variable ‘years'</vt:lpstr>
      <vt:lpstr>   La variable ‘Index_NSA’ (Not Seasonally Adjusted)'</vt:lpstr>
      <vt:lpstr>   La variable ‘Index_SA’ ( Seasonally Adjusted)</vt:lpstr>
      <vt:lpstr>Analyse Bivariée  </vt:lpstr>
      <vt:lpstr>     L’étude entre 'index_sa ' et 'index_nsa' </vt:lpstr>
      <vt:lpstr>     L’étude entre 'years' et 'index_nsa'</vt:lpstr>
      <vt:lpstr>     L’étude entre 'years' et 'index_sa'</vt:lpstr>
      <vt:lpstr>     L’étude entre ‘hpi_type 'et 'index_nsa' :</vt:lpstr>
      <vt:lpstr>     L’étude entre ‘level’ et ‘index_nsa’:</vt:lpstr>
      <vt:lpstr>     L’étude entre ‘year ‘ et ‘ hpi_type ‘</vt:lpstr>
      <vt:lpstr>     L’étude entre ‘year ‘ et ‘ hpi_flavor ‘</vt:lpstr>
      <vt:lpstr>     L’étude entre ‘ year ‘  et ‘ level ‘</vt:lpstr>
      <vt:lpstr>     L’étude entre ‘ hpi_type ‘et ‘ hpi_flavor ‘</vt:lpstr>
      <vt:lpstr>Analyse multivariée  </vt:lpstr>
      <vt:lpstr>L'analyse multivariée – choix des variables :</vt:lpstr>
      <vt:lpstr>PowerPoint Presentation</vt:lpstr>
      <vt:lpstr>LA MATRICE DE corrélation</vt:lpstr>
      <vt:lpstr>Pairplot pour visualiser les relations entre les variables</vt:lpstr>
      <vt:lpstr>cercle de corrélation</vt:lpstr>
      <vt:lpstr>CONCLUSION </vt:lpstr>
      <vt:lpstr>TEAM </vt:lpstr>
      <vt:lpstr>MERCI POUR VOTRE ATTENTION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2023-12-16T09:53:11Z</dcterms:created>
  <dcterms:modified xsi:type="dcterms:W3CDTF">2023-12-16T20:00:06Z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